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63" r:id="rId11"/>
    <p:sldId id="264" r:id="rId12"/>
    <p:sldId id="265" r:id="rId13"/>
    <p:sldId id="266" r:id="rId14"/>
    <p:sldId id="267" r:id="rId15"/>
    <p:sldId id="268" r:id="rId16"/>
  </p:sldIdLst>
  <p:sldSz cx="18288000" cy="10287000"/>
  <p:notesSz cx="6858000" cy="9144000"/>
  <p:embeddedFontLst>
    <p:embeddedFont>
      <p:font typeface="Arimo Bold Italics" panose="020B0604020202020204" charset="0"/>
      <p:regular r:id="rId17"/>
    </p:embeddedFont>
    <p:embeddedFont>
      <p:font typeface="Lato Italics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dec Pro ExtraBold" panose="020B0604020202020204" charset="0"/>
      <p:regular r:id="rId23"/>
    </p:embeddedFont>
    <p:embeddedFont>
      <p:font typeface="Montserrat Semi-Bold Italics" panose="020B0604020202020204" charset="-52"/>
      <p:regular r:id="rId24"/>
    </p:embeddedFont>
    <p:embeddedFont>
      <p:font typeface="Arial Black" panose="020B0A04020102020204" pitchFamily="34" charset="0"/>
      <p:bold r:id="rId25"/>
    </p:embeddedFont>
    <p:embeddedFont>
      <p:font typeface="Archivo Black" panose="020B0604020202020204" charset="0"/>
      <p:regular r:id="rId26"/>
    </p:embeddedFont>
    <p:embeddedFont>
      <p:font typeface="Lato Bold" panose="020B0604020202020204" charset="0"/>
      <p:regular r:id="rId27"/>
    </p:embeddedFont>
    <p:embeddedFont>
      <p:font typeface="Poppins Heavy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PMingLiU-ExtB" panose="02020500000000000000" pitchFamily="18" charset="-12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7" Type="http://schemas.openxmlformats.org/officeDocument/2006/relationships/image" Target="../media/image23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9" Type="http://schemas.openxmlformats.org/officeDocument/2006/relationships/image" Target="../media/image25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lnTo>
                    <a:pt x="0" y="0"/>
                  </a:lnTo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" name="Group 4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6" name="Freeform 6"/>
          <p:cNvSpPr/>
          <p:nvPr/>
        </p:nvSpPr>
        <p:spPr>
          <a:xfrm>
            <a:off x="7897890" y="2020554"/>
            <a:ext cx="8458450" cy="5580000"/>
          </a:xfrm>
          <a:custGeom>
            <a:avLst/>
            <a:gdLst/>
            <a:ahLst/>
            <a:cxnLst/>
            <a:rect l="l" t="t" r="r" b="b"/>
            <a:pathLst>
              <a:path w="8458450" h="5970671">
                <a:moveTo>
                  <a:pt x="0" y="0"/>
                </a:moveTo>
                <a:lnTo>
                  <a:pt x="8458450" y="0"/>
                </a:lnTo>
                <a:lnTo>
                  <a:pt x="8458450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349936" y="1564000"/>
            <a:ext cx="6270438" cy="6374962"/>
            <a:chOff x="0" y="0"/>
            <a:chExt cx="199798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97980" cy="1913890"/>
            </a:xfrm>
            <a:custGeom>
              <a:avLst/>
              <a:gdLst/>
              <a:ahLst/>
              <a:cxnLst/>
              <a:rect l="l" t="t" r="r" b="b"/>
              <a:pathLst>
                <a:path w="1997980" h="1913890">
                  <a:moveTo>
                    <a:pt x="0" y="0"/>
                  </a:moveTo>
                  <a:lnTo>
                    <a:pt x="0" y="1913890"/>
                  </a:lnTo>
                  <a:lnTo>
                    <a:pt x="1997980" y="1913890"/>
                  </a:lnTo>
                  <a:lnTo>
                    <a:pt x="1997980" y="0"/>
                  </a:lnTo>
                  <a:lnTo>
                    <a:pt x="0" y="0"/>
                  </a:lnTo>
                  <a:moveTo>
                    <a:pt x="193702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937020" y="59690"/>
                  </a:lnTo>
                  <a:lnTo>
                    <a:pt x="193702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9" name="Freeform 9"/>
          <p:cNvSpPr/>
          <p:nvPr/>
        </p:nvSpPr>
        <p:spPr>
          <a:xfrm>
            <a:off x="1327908" y="489224"/>
            <a:ext cx="766692" cy="639839"/>
          </a:xfrm>
          <a:custGeom>
            <a:avLst/>
            <a:gdLst/>
            <a:ahLst/>
            <a:cxnLst/>
            <a:rect l="l" t="t" r="r" b="b"/>
            <a:pathLst>
              <a:path w="766692" h="639839">
                <a:moveTo>
                  <a:pt x="0" y="0"/>
                </a:moveTo>
                <a:lnTo>
                  <a:pt x="766692" y="0"/>
                </a:lnTo>
                <a:lnTo>
                  <a:pt x="766692" y="639840"/>
                </a:lnTo>
                <a:lnTo>
                  <a:pt x="0" y="63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lnTo>
                    <a:pt x="0" y="0"/>
                  </a:ln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98347" y="1906370"/>
            <a:ext cx="5799079" cy="5616000"/>
          </a:xfrm>
          <a:custGeom>
            <a:avLst/>
            <a:gdLst/>
            <a:ahLst/>
            <a:cxnLst/>
            <a:rect l="l" t="t" r="r" b="b"/>
            <a:pathLst>
              <a:path w="5799079" h="6199040">
                <a:moveTo>
                  <a:pt x="0" y="0"/>
                </a:moveTo>
                <a:lnTo>
                  <a:pt x="5799079" y="0"/>
                </a:lnTo>
                <a:lnTo>
                  <a:pt x="5799079" y="6199040"/>
                </a:lnTo>
                <a:lnTo>
                  <a:pt x="0" y="6199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 t="-220" b="-220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Freeform 13"/>
          <p:cNvSpPr/>
          <p:nvPr/>
        </p:nvSpPr>
        <p:spPr>
          <a:xfrm>
            <a:off x="12586786" y="5324375"/>
            <a:ext cx="552156" cy="939840"/>
          </a:xfrm>
          <a:custGeom>
            <a:avLst/>
            <a:gdLst/>
            <a:ahLst/>
            <a:cxnLst/>
            <a:rect l="l" t="t" r="r" b="b"/>
            <a:pathLst>
              <a:path w="552156" h="939840">
                <a:moveTo>
                  <a:pt x="0" y="0"/>
                </a:moveTo>
                <a:lnTo>
                  <a:pt x="552156" y="0"/>
                </a:lnTo>
                <a:lnTo>
                  <a:pt x="552156" y="939839"/>
                </a:lnTo>
                <a:lnTo>
                  <a:pt x="0" y="9398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TextBox 14"/>
          <p:cNvSpPr txBox="1"/>
          <p:nvPr/>
        </p:nvSpPr>
        <p:spPr>
          <a:xfrm>
            <a:off x="1117427" y="8241952"/>
            <a:ext cx="1635959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5"/>
              </a:lnSpc>
            </a:pPr>
            <a:r>
              <a:rPr lang="en-US" sz="6000" b="1" spc="3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Beryslav</a:t>
            </a:r>
            <a:r>
              <a:rPr lang="en-US" sz="6000" b="1" spc="3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 </a:t>
            </a:r>
            <a:r>
              <a:rPr lang="en-US" sz="6000" b="1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Urban Territorial Community</a:t>
            </a:r>
            <a:endParaRPr lang="en-US" sz="6000" b="1" spc="67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Heav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319855" y="290464"/>
            <a:ext cx="13954742" cy="1264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06"/>
              </a:lnSpc>
            </a:pPr>
            <a:r>
              <a:rPr lang="en-US" sz="8000" b="1" spc="505" dirty="0" smtClean="0">
                <a:solidFill>
                  <a:srgbClr val="2B4A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-ExtB" panose="02020500000000000000" pitchFamily="18" charset="-120"/>
                <a:ea typeface="PMingLiU-ExtB" panose="02020500000000000000" pitchFamily="18" charset="-120"/>
              </a:rPr>
              <a:t>BERYSLAV</a:t>
            </a:r>
            <a:endParaRPr lang="en-US" sz="8000" b="1" spc="505" dirty="0">
              <a:solidFill>
                <a:srgbClr val="2B4A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-ExtB" panose="02020500000000000000" pitchFamily="18" charset="-120"/>
              <a:ea typeface="PMingLiU-ExtB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62642" y="-3904566"/>
            <a:ext cx="7225830" cy="72258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4AAD"/>
            </a:solidFill>
            <a:ln>
              <a:noFill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44408" y="2056645"/>
            <a:ext cx="1164616" cy="1910409"/>
            <a:chOff x="0" y="0"/>
            <a:chExt cx="1451520" cy="2381040"/>
          </a:xfrm>
        </p:grpSpPr>
        <p:sp>
          <p:nvSpPr>
            <p:cNvPr id="6" name="Freeform 6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lnTo>
                    <a:pt x="1394587" y="1366393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00900" y="2753908"/>
            <a:ext cx="325815" cy="605415"/>
            <a:chOff x="0" y="0"/>
            <a:chExt cx="406080" cy="754560"/>
          </a:xfrm>
        </p:grpSpPr>
        <p:sp>
          <p:nvSpPr>
            <p:cNvPr id="8" name="Freeform 8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48275" y="2231315"/>
            <a:ext cx="5859601" cy="1522970"/>
            <a:chOff x="0" y="0"/>
            <a:chExt cx="7374240" cy="19166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12945" y="4188296"/>
            <a:ext cx="1165193" cy="1910409"/>
            <a:chOff x="0" y="0"/>
            <a:chExt cx="1452240" cy="2381040"/>
          </a:xfrm>
        </p:grpSpPr>
        <p:sp>
          <p:nvSpPr>
            <p:cNvPr id="12" name="Freeform 12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95542" y="4840792"/>
            <a:ext cx="325815" cy="605415"/>
            <a:chOff x="0" y="0"/>
            <a:chExt cx="406080" cy="754560"/>
          </a:xfrm>
        </p:grpSpPr>
        <p:sp>
          <p:nvSpPr>
            <p:cNvPr id="14" name="Freeform 14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05883" y="4067690"/>
            <a:ext cx="10463786" cy="2202569"/>
            <a:chOff x="0" y="0"/>
            <a:chExt cx="9105419" cy="19166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62879" cy="1963166"/>
            </a:xfrm>
            <a:custGeom>
              <a:avLst/>
              <a:gdLst/>
              <a:ahLst/>
              <a:cxnLst/>
              <a:rect l="l" t="t" r="r" b="b"/>
              <a:pathLst>
                <a:path w="9162879" h="1963166">
                  <a:moveTo>
                    <a:pt x="1193677" y="1963166"/>
                  </a:moveTo>
                  <a:lnTo>
                    <a:pt x="9162879" y="1963166"/>
                  </a:lnTo>
                  <a:lnTo>
                    <a:pt x="8141769" y="1125601"/>
                  </a:lnTo>
                  <a:cubicBezTo>
                    <a:pt x="8093019" y="1086104"/>
                    <a:pt x="8067938" y="1033780"/>
                    <a:pt x="8067938" y="981583"/>
                  </a:cubicBezTo>
                  <a:cubicBezTo>
                    <a:pt x="8067938" y="929386"/>
                    <a:pt x="8092391" y="877570"/>
                    <a:pt x="8141769" y="837565"/>
                  </a:cubicBezTo>
                  <a:lnTo>
                    <a:pt x="9162371" y="0"/>
                  </a:lnTo>
                  <a:lnTo>
                    <a:pt x="1193677" y="0"/>
                  </a:lnTo>
                  <a:lnTo>
                    <a:pt x="0" y="980948"/>
                  </a:lnTo>
                  <a:lnTo>
                    <a:pt x="1193677" y="1963039"/>
                  </a:lnTo>
                  <a:lnTo>
                    <a:pt x="1193677" y="1963166"/>
                  </a:lnTo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85761" y="6670338"/>
            <a:ext cx="1958646" cy="3212918"/>
            <a:chOff x="0" y="0"/>
            <a:chExt cx="1451520" cy="2381040"/>
          </a:xfrm>
        </p:grpSpPr>
        <p:sp>
          <p:nvSpPr>
            <p:cNvPr id="18" name="Freeform 18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lnTo>
                    <a:pt x="1394587" y="1366393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39269" y="8020462"/>
            <a:ext cx="325815" cy="605415"/>
            <a:chOff x="0" y="0"/>
            <a:chExt cx="406080" cy="754560"/>
          </a:xfrm>
        </p:grpSpPr>
        <p:sp>
          <p:nvSpPr>
            <p:cNvPr id="20" name="Freeform 20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1" name="Group 21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46849" y="6510243"/>
            <a:ext cx="14416697" cy="3557862"/>
            <a:chOff x="0" y="0"/>
            <a:chExt cx="7766355" cy="19166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23267" cy="1963166"/>
            </a:xfrm>
            <a:custGeom>
              <a:avLst/>
              <a:gdLst/>
              <a:ahLst/>
              <a:cxnLst/>
              <a:rect l="l" t="t" r="r" b="b"/>
              <a:pathLst>
                <a:path w="7823267" h="1963166">
                  <a:moveTo>
                    <a:pt x="6808699" y="0"/>
                  </a:moveTo>
                  <a:lnTo>
                    <a:pt x="0" y="0"/>
                  </a:lnTo>
                  <a:lnTo>
                    <a:pt x="882369" y="837565"/>
                  </a:lnTo>
                  <a:cubicBezTo>
                    <a:pt x="923966" y="877062"/>
                    <a:pt x="945367" y="929386"/>
                    <a:pt x="945367" y="981583"/>
                  </a:cubicBezTo>
                  <a:cubicBezTo>
                    <a:pt x="945367" y="1033780"/>
                    <a:pt x="924635" y="1085596"/>
                    <a:pt x="882369" y="1125601"/>
                  </a:cubicBezTo>
                  <a:lnTo>
                    <a:pt x="669" y="1963166"/>
                  </a:lnTo>
                  <a:lnTo>
                    <a:pt x="6808164" y="1963166"/>
                  </a:lnTo>
                  <a:lnTo>
                    <a:pt x="7823267" y="981583"/>
                  </a:lnTo>
                  <a:lnTo>
                    <a:pt x="6808699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42982" y="27973"/>
            <a:ext cx="2284117" cy="2983876"/>
          </a:xfrm>
          <a:custGeom>
            <a:avLst/>
            <a:gdLst/>
            <a:ahLst/>
            <a:cxnLst/>
            <a:rect l="l" t="t" r="r" b="b"/>
            <a:pathLst>
              <a:path w="2284117" h="2983876">
                <a:moveTo>
                  <a:pt x="0" y="0"/>
                </a:moveTo>
                <a:lnTo>
                  <a:pt x="2284118" y="0"/>
                </a:lnTo>
                <a:lnTo>
                  <a:pt x="2284118" y="2983876"/>
                </a:lnTo>
                <a:lnTo>
                  <a:pt x="0" y="2983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6" name="TextBox 26"/>
          <p:cNvSpPr txBox="1"/>
          <p:nvPr/>
        </p:nvSpPr>
        <p:spPr>
          <a:xfrm>
            <a:off x="12683282" y="4697917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95996" y="7880688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54466" y="2721235"/>
            <a:ext cx="2816344" cy="65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spc="143" dirty="0">
                <a:ln>
                  <a:solidFill>
                    <a:sysClr val="windowText" lastClr="000000"/>
                  </a:solidFill>
                </a:ln>
                <a:solidFill>
                  <a:srgbClr val="F9FB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I level</a:t>
            </a:r>
          </a:p>
        </p:txBody>
      </p:sp>
      <p:grpSp>
        <p:nvGrpSpPr>
          <p:cNvPr id="32" name="Group 32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680718" y="4633299"/>
            <a:ext cx="878923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400" spc="119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Security (territory demining,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400" spc="119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warehouse equipment).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563091" y="6896585"/>
            <a:ext cx="13517284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0"/>
              </a:lnSpc>
              <a:spcBef>
                <a:spcPct val="0"/>
              </a:spcBef>
            </a:pPr>
            <a:r>
              <a:rPr lang="en-US" sz="4400" spc="12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Assessment of damage and destruction, determination </a:t>
            </a:r>
          </a:p>
          <a:p>
            <a:pPr algn="ctr">
              <a:lnSpc>
                <a:spcPts val="4210"/>
              </a:lnSpc>
              <a:spcBef>
                <a:spcPct val="0"/>
              </a:spcBef>
            </a:pPr>
            <a:r>
              <a:rPr lang="en-US" sz="4400" spc="12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of the level of losses and the potential </a:t>
            </a:r>
            <a:endParaRPr lang="uk-UA" sz="4400" spc="120" dirty="0" smtClean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  <a:p>
            <a:pPr algn="ctr">
              <a:lnSpc>
                <a:spcPts val="4210"/>
              </a:lnSpc>
              <a:spcBef>
                <a:spcPct val="0"/>
              </a:spcBef>
            </a:pPr>
            <a:r>
              <a:rPr lang="en-US" sz="4400" spc="12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of </a:t>
            </a:r>
            <a:r>
              <a:rPr lang="en-US" sz="4400" spc="12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socio-economic </a:t>
            </a:r>
          </a:p>
          <a:p>
            <a:pPr algn="ctr">
              <a:lnSpc>
                <a:spcPts val="4210"/>
              </a:lnSpc>
              <a:spcBef>
                <a:spcPct val="0"/>
              </a:spcBef>
            </a:pPr>
            <a:r>
              <a:rPr lang="en-US" sz="4400" spc="12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development and the necessary resource.</a:t>
            </a:r>
          </a:p>
        </p:txBody>
      </p:sp>
      <p:grpSp>
        <p:nvGrpSpPr>
          <p:cNvPr id="39" name="Group 39"/>
          <p:cNvGrpSpPr/>
          <p:nvPr/>
        </p:nvGrpSpPr>
        <p:grpSpPr>
          <a:xfrm rot="-2700000">
            <a:off x="15651858" y="1613880"/>
            <a:ext cx="6566081" cy="6566081"/>
            <a:chOff x="0" y="0"/>
            <a:chExt cx="1913890" cy="191389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lnTo>
                    <a:pt x="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1" name="AutoShape 41"/>
          <p:cNvSpPr/>
          <p:nvPr/>
        </p:nvSpPr>
        <p:spPr>
          <a:xfrm>
            <a:off x="10183875" y="104775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42" name="Group 42"/>
          <p:cNvGrpSpPr/>
          <p:nvPr/>
        </p:nvGrpSpPr>
        <p:grpSpPr>
          <a:xfrm rot="2700000">
            <a:off x="16008459" y="2075889"/>
            <a:ext cx="5852880" cy="5852880"/>
            <a:chOff x="0" y="0"/>
            <a:chExt cx="1913890" cy="191389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4" name="Group 44"/>
          <p:cNvGrpSpPr/>
          <p:nvPr/>
        </p:nvGrpSpPr>
        <p:grpSpPr>
          <a:xfrm rot="5400000">
            <a:off x="12380542" y="-3678864"/>
            <a:ext cx="1929295" cy="9416350"/>
            <a:chOff x="0" y="0"/>
            <a:chExt cx="2354580" cy="1149204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9522053" y="699140"/>
            <a:ext cx="801629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5400" spc="17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"/>
              </a:rPr>
              <a:t>Main needs/challenges</a:t>
            </a:r>
          </a:p>
        </p:txBody>
      </p:sp>
      <p:grpSp>
        <p:nvGrpSpPr>
          <p:cNvPr id="48" name="Group 48"/>
          <p:cNvGrpSpPr/>
          <p:nvPr/>
        </p:nvGrpSpPr>
        <p:grpSpPr>
          <a:xfrm rot="2700000">
            <a:off x="16419161" y="2409530"/>
            <a:ext cx="5092547" cy="5092547"/>
            <a:chOff x="0" y="0"/>
            <a:chExt cx="1913890" cy="191389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62642" y="-3904566"/>
            <a:ext cx="7225830" cy="72258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4AAD"/>
            </a:solidFill>
            <a:ln>
              <a:noFill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6859" y="3382029"/>
            <a:ext cx="2622102" cy="5906185"/>
            <a:chOff x="0" y="0"/>
            <a:chExt cx="1451520" cy="3269494"/>
          </a:xfrm>
        </p:grpSpPr>
        <p:sp>
          <p:nvSpPr>
            <p:cNvPr id="6" name="Freeform 6"/>
            <p:cNvSpPr/>
            <p:nvPr/>
          </p:nvSpPr>
          <p:spPr>
            <a:xfrm>
              <a:off x="0" y="-19812"/>
              <a:ext cx="1474216" cy="3333331"/>
            </a:xfrm>
            <a:custGeom>
              <a:avLst/>
              <a:gdLst/>
              <a:ahLst/>
              <a:cxnLst/>
              <a:rect l="l" t="t" r="r" b="b"/>
              <a:pathLst>
                <a:path w="1474216" h="3333331">
                  <a:moveTo>
                    <a:pt x="1394587" y="1868852"/>
                  </a:moveTo>
                  <a:lnTo>
                    <a:pt x="395351" y="3241288"/>
                  </a:lnTo>
                  <a:cubicBezTo>
                    <a:pt x="315849" y="3333331"/>
                    <a:pt x="186944" y="3333331"/>
                    <a:pt x="107315" y="3241288"/>
                  </a:cubicBezTo>
                  <a:lnTo>
                    <a:pt x="0" y="3093756"/>
                  </a:lnTo>
                  <a:lnTo>
                    <a:pt x="891286" y="1868852"/>
                  </a:lnTo>
                  <a:cubicBezTo>
                    <a:pt x="970788" y="1759685"/>
                    <a:pt x="970788" y="1582506"/>
                    <a:pt x="891286" y="1473339"/>
                  </a:cubicBezTo>
                  <a:lnTo>
                    <a:pt x="0" y="249307"/>
                  </a:lnTo>
                  <a:lnTo>
                    <a:pt x="107442" y="101775"/>
                  </a:lnTo>
                  <a:cubicBezTo>
                    <a:pt x="186944" y="0"/>
                    <a:pt x="315849" y="0"/>
                    <a:pt x="395478" y="101775"/>
                  </a:cubicBezTo>
                  <a:lnTo>
                    <a:pt x="1394714" y="1473339"/>
                  </a:lnTo>
                  <a:cubicBezTo>
                    <a:pt x="1474216" y="1582506"/>
                    <a:pt x="1474216" y="1759685"/>
                    <a:pt x="1394714" y="1868852"/>
                  </a:cubicBezTo>
                  <a:lnTo>
                    <a:pt x="1394587" y="1868852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82627" y="5782057"/>
            <a:ext cx="595282" cy="1106128"/>
            <a:chOff x="0" y="0"/>
            <a:chExt cx="406080" cy="754560"/>
          </a:xfrm>
        </p:grpSpPr>
        <p:sp>
          <p:nvSpPr>
            <p:cNvPr id="8" name="Freeform 8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7149497" y="1996887"/>
            <a:ext cx="5384745" cy="5852880"/>
            <a:chOff x="0" y="0"/>
            <a:chExt cx="176081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60810" cy="1913890"/>
            </a:xfrm>
            <a:custGeom>
              <a:avLst/>
              <a:gdLst/>
              <a:ahLst/>
              <a:cxnLst/>
              <a:rect l="l" t="t" r="r" b="b"/>
              <a:pathLst>
                <a:path w="1760810" h="1913890">
                  <a:moveTo>
                    <a:pt x="0" y="0"/>
                  </a:moveTo>
                  <a:lnTo>
                    <a:pt x="0" y="1913890"/>
                  </a:lnTo>
                  <a:lnTo>
                    <a:pt x="1760810" y="1913890"/>
                  </a:lnTo>
                  <a:lnTo>
                    <a:pt x="1760810" y="0"/>
                  </a:lnTo>
                  <a:lnTo>
                    <a:pt x="0" y="0"/>
                  </a:lnTo>
                  <a:moveTo>
                    <a:pt x="169985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699850" y="59690"/>
                  </a:lnTo>
                  <a:lnTo>
                    <a:pt x="1699850" y="185293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434708" y="2810297"/>
            <a:ext cx="15002075" cy="7049648"/>
            <a:chOff x="0" y="0"/>
            <a:chExt cx="7766355" cy="3649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23267" cy="3696026"/>
            </a:xfrm>
            <a:custGeom>
              <a:avLst/>
              <a:gdLst/>
              <a:ahLst/>
              <a:cxnLst/>
              <a:rect l="l" t="t" r="r" b="b"/>
              <a:pathLst>
                <a:path w="7823267" h="3696026">
                  <a:moveTo>
                    <a:pt x="6808699" y="0"/>
                  </a:moveTo>
                  <a:lnTo>
                    <a:pt x="0" y="0"/>
                  </a:lnTo>
                  <a:lnTo>
                    <a:pt x="882369" y="1594819"/>
                  </a:lnTo>
                  <a:cubicBezTo>
                    <a:pt x="923966" y="1670025"/>
                    <a:pt x="945367" y="1769656"/>
                    <a:pt x="945367" y="1869045"/>
                  </a:cubicBezTo>
                  <a:cubicBezTo>
                    <a:pt x="945367" y="1968434"/>
                    <a:pt x="924635" y="2067098"/>
                    <a:pt x="882369" y="2143272"/>
                  </a:cubicBezTo>
                  <a:lnTo>
                    <a:pt x="669" y="3696026"/>
                  </a:lnTo>
                  <a:lnTo>
                    <a:pt x="6808164" y="3696026"/>
                  </a:lnTo>
                  <a:lnTo>
                    <a:pt x="7823267" y="1869045"/>
                  </a:lnTo>
                  <a:lnTo>
                    <a:pt x="6808699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42982" y="27973"/>
            <a:ext cx="2284117" cy="2983876"/>
          </a:xfrm>
          <a:custGeom>
            <a:avLst/>
            <a:gdLst/>
            <a:ahLst/>
            <a:cxnLst/>
            <a:rect l="l" t="t" r="r" b="b"/>
            <a:pathLst>
              <a:path w="2284117" h="2983876">
                <a:moveTo>
                  <a:pt x="0" y="0"/>
                </a:moveTo>
                <a:lnTo>
                  <a:pt x="2284118" y="0"/>
                </a:lnTo>
                <a:lnTo>
                  <a:pt x="2284118" y="2983876"/>
                </a:lnTo>
                <a:lnTo>
                  <a:pt x="0" y="2983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6" name="TextBox 16"/>
          <p:cNvSpPr txBox="1"/>
          <p:nvPr/>
        </p:nvSpPr>
        <p:spPr>
          <a:xfrm>
            <a:off x="842982" y="5864065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grpSp>
        <p:nvGrpSpPr>
          <p:cNvPr id="17" name="Group 17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805244" y="3944150"/>
            <a:ext cx="13115449" cy="52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4400" spc="11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Ensuring the basic needs of residents who remain in the community. </a:t>
            </a:r>
          </a:p>
          <a:p>
            <a:pPr algn="ctr">
              <a:lnSpc>
                <a:spcPts val="4051"/>
              </a:lnSpc>
            </a:pPr>
            <a:r>
              <a:rPr lang="en-US" sz="4400" spc="11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Heating station equipment, mobile energy, water supply, </a:t>
            </a:r>
          </a:p>
          <a:p>
            <a:pPr algn="ctr">
              <a:lnSpc>
                <a:spcPts val="4051"/>
              </a:lnSpc>
            </a:pPr>
            <a:r>
              <a:rPr lang="en-US" sz="4400" spc="11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communication systems, food products </a:t>
            </a:r>
            <a:endParaRPr lang="uk-UA" sz="4400" spc="115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  <a:p>
            <a:pPr algn="ctr">
              <a:lnSpc>
                <a:spcPts val="4051"/>
              </a:lnSpc>
            </a:pPr>
            <a:r>
              <a:rPr lang="en-US" sz="4400" spc="115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(</a:t>
            </a:r>
            <a:r>
              <a:rPr lang="en-US" sz="4400" spc="11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this mission was </a:t>
            </a:r>
          </a:p>
          <a:p>
            <a:pPr algn="ctr">
              <a:lnSpc>
                <a:spcPts val="4051"/>
              </a:lnSpc>
            </a:pPr>
            <a:r>
              <a:rPr lang="en-US" sz="4400" spc="11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partially undertaken by the city government, the state, </a:t>
            </a:r>
          </a:p>
          <a:p>
            <a:pPr algn="ctr">
              <a:lnSpc>
                <a:spcPts val="4051"/>
              </a:lnSpc>
            </a:pPr>
            <a:r>
              <a:rPr lang="en-US" sz="4400" spc="11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and humanitarian organizations).</a:t>
            </a:r>
          </a:p>
          <a:p>
            <a:pPr algn="ctr">
              <a:lnSpc>
                <a:spcPts val="3771"/>
              </a:lnSpc>
              <a:spcBef>
                <a:spcPct val="0"/>
              </a:spcBef>
            </a:pPr>
            <a:endParaRPr lang="en-US" sz="4400" spc="115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0183875" y="104775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12461174" y="-3358073"/>
            <a:ext cx="1929295" cy="9416350"/>
            <a:chOff x="0" y="0"/>
            <a:chExt cx="2354580" cy="114920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570321" y="850939"/>
            <a:ext cx="824000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5400" spc="17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"/>
              </a:rPr>
              <a:t>Main needs/challenges</a:t>
            </a:r>
          </a:p>
        </p:txBody>
      </p:sp>
      <p:grpSp>
        <p:nvGrpSpPr>
          <p:cNvPr id="26" name="Group 26"/>
          <p:cNvGrpSpPr/>
          <p:nvPr/>
        </p:nvGrpSpPr>
        <p:grpSpPr>
          <a:xfrm rot="2700000">
            <a:off x="17461107" y="2542564"/>
            <a:ext cx="5092547" cy="5092547"/>
            <a:chOff x="0" y="0"/>
            <a:chExt cx="1913890" cy="1913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81035" y="-4850775"/>
            <a:ext cx="7225830" cy="72258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4AAD"/>
            </a:solidFill>
            <a:ln>
              <a:noFill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26015" y="1110436"/>
            <a:ext cx="1164616" cy="1910409"/>
            <a:chOff x="0" y="0"/>
            <a:chExt cx="1451520" cy="2381040"/>
          </a:xfrm>
        </p:grpSpPr>
        <p:sp>
          <p:nvSpPr>
            <p:cNvPr id="6" name="Freeform 6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lnTo>
                    <a:pt x="1394587" y="1366393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82507" y="1807699"/>
            <a:ext cx="325815" cy="605415"/>
            <a:chOff x="0" y="0"/>
            <a:chExt cx="406080" cy="754560"/>
          </a:xfrm>
        </p:grpSpPr>
        <p:sp>
          <p:nvSpPr>
            <p:cNvPr id="8" name="Freeform 8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45278" y="1281761"/>
            <a:ext cx="5859601" cy="1522970"/>
            <a:chOff x="0" y="0"/>
            <a:chExt cx="7374240" cy="19166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373430" y="3319960"/>
            <a:ext cx="1438172" cy="1754663"/>
            <a:chOff x="0" y="0"/>
            <a:chExt cx="1951569" cy="2381040"/>
          </a:xfrm>
        </p:grpSpPr>
        <p:sp>
          <p:nvSpPr>
            <p:cNvPr id="12" name="Freeform 12"/>
            <p:cNvSpPr/>
            <p:nvPr/>
          </p:nvSpPr>
          <p:spPr>
            <a:xfrm>
              <a:off x="-19685" y="-19812"/>
              <a:ext cx="1973545" cy="2444877"/>
            </a:xfrm>
            <a:custGeom>
              <a:avLst/>
              <a:gdLst/>
              <a:ahLst/>
              <a:cxnLst/>
              <a:rect l="l" t="t" r="r" b="b"/>
              <a:pathLst>
                <a:path w="1973545" h="2444877">
                  <a:moveTo>
                    <a:pt x="99386" y="1078484"/>
                  </a:moveTo>
                  <a:lnTo>
                    <a:pt x="1442705" y="78994"/>
                  </a:lnTo>
                  <a:cubicBezTo>
                    <a:pt x="1549714" y="0"/>
                    <a:pt x="1722940" y="0"/>
                    <a:pt x="1829949" y="78994"/>
                  </a:cubicBezTo>
                  <a:lnTo>
                    <a:pt x="1973545" y="186436"/>
                  </a:lnTo>
                  <a:lnTo>
                    <a:pt x="776081" y="1078484"/>
                  </a:lnTo>
                  <a:cubicBezTo>
                    <a:pt x="669072" y="1157986"/>
                    <a:pt x="669072" y="1287018"/>
                    <a:pt x="776081" y="1366520"/>
                  </a:cubicBezTo>
                  <a:lnTo>
                    <a:pt x="1973545" y="2257933"/>
                  </a:lnTo>
                  <a:lnTo>
                    <a:pt x="1829949" y="2365375"/>
                  </a:lnTo>
                  <a:cubicBezTo>
                    <a:pt x="1722940" y="2444877"/>
                    <a:pt x="1549714" y="2444877"/>
                    <a:pt x="1442705" y="2365375"/>
                  </a:cubicBezTo>
                  <a:lnTo>
                    <a:pt x="99386" y="1366012"/>
                  </a:lnTo>
                  <a:cubicBezTo>
                    <a:pt x="0" y="1286510"/>
                    <a:pt x="0" y="1158113"/>
                    <a:pt x="99386" y="1078484"/>
                  </a:cubicBez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59746" y="3920057"/>
            <a:ext cx="325815" cy="605415"/>
            <a:chOff x="0" y="0"/>
            <a:chExt cx="406080" cy="754560"/>
          </a:xfrm>
        </p:grpSpPr>
        <p:sp>
          <p:nvSpPr>
            <p:cNvPr id="14" name="Freeform 14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91229" y="3121481"/>
            <a:ext cx="12776790" cy="2202569"/>
            <a:chOff x="0" y="0"/>
            <a:chExt cx="11118159" cy="19166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75619" cy="1963166"/>
            </a:xfrm>
            <a:custGeom>
              <a:avLst/>
              <a:gdLst/>
              <a:ahLst/>
              <a:cxnLst/>
              <a:rect l="l" t="t" r="r" b="b"/>
              <a:pathLst>
                <a:path w="11175619" h="1963166">
                  <a:moveTo>
                    <a:pt x="1457537" y="1963166"/>
                  </a:moveTo>
                  <a:lnTo>
                    <a:pt x="11175619" y="1963166"/>
                  </a:lnTo>
                  <a:lnTo>
                    <a:pt x="9941496" y="1125601"/>
                  </a:lnTo>
                  <a:cubicBezTo>
                    <a:pt x="9881969" y="1086104"/>
                    <a:pt x="9851344" y="1033780"/>
                    <a:pt x="9851344" y="981583"/>
                  </a:cubicBezTo>
                  <a:cubicBezTo>
                    <a:pt x="9851344" y="929386"/>
                    <a:pt x="9881203" y="877570"/>
                    <a:pt x="9941496" y="837565"/>
                  </a:cubicBezTo>
                  <a:lnTo>
                    <a:pt x="11175111" y="0"/>
                  </a:lnTo>
                  <a:lnTo>
                    <a:pt x="1457537" y="0"/>
                  </a:lnTo>
                  <a:lnTo>
                    <a:pt x="0" y="980948"/>
                  </a:lnTo>
                  <a:lnTo>
                    <a:pt x="1457537" y="1963039"/>
                  </a:lnTo>
                  <a:lnTo>
                    <a:pt x="1457537" y="1963166"/>
                  </a:lnTo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93718" y="5952454"/>
            <a:ext cx="1414604" cy="2320484"/>
            <a:chOff x="0" y="0"/>
            <a:chExt cx="1451520" cy="2381040"/>
          </a:xfrm>
        </p:grpSpPr>
        <p:sp>
          <p:nvSpPr>
            <p:cNvPr id="18" name="Freeform 18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lnTo>
                    <a:pt x="1394587" y="1366393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295181" y="6809988"/>
            <a:ext cx="325815" cy="605415"/>
            <a:chOff x="0" y="0"/>
            <a:chExt cx="406080" cy="754560"/>
          </a:xfrm>
        </p:grpSpPr>
        <p:sp>
          <p:nvSpPr>
            <p:cNvPr id="20" name="Freeform 20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1" name="Group 21"/>
          <p:cNvGrpSpPr/>
          <p:nvPr/>
        </p:nvGrpSpPr>
        <p:grpSpPr>
          <a:xfrm rot="2700000">
            <a:off x="10906026" y="7096821"/>
            <a:ext cx="6164339" cy="6164339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295181" y="5762199"/>
            <a:ext cx="10944610" cy="2700994"/>
            <a:chOff x="0" y="0"/>
            <a:chExt cx="7766355" cy="19166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23267" cy="1963166"/>
            </a:xfrm>
            <a:custGeom>
              <a:avLst/>
              <a:gdLst/>
              <a:ahLst/>
              <a:cxnLst/>
              <a:rect l="l" t="t" r="r" b="b"/>
              <a:pathLst>
                <a:path w="7823267" h="1963166">
                  <a:moveTo>
                    <a:pt x="6808699" y="0"/>
                  </a:moveTo>
                  <a:lnTo>
                    <a:pt x="0" y="0"/>
                  </a:lnTo>
                  <a:lnTo>
                    <a:pt x="882369" y="837565"/>
                  </a:lnTo>
                  <a:cubicBezTo>
                    <a:pt x="923966" y="877062"/>
                    <a:pt x="945367" y="929386"/>
                    <a:pt x="945367" y="981583"/>
                  </a:cubicBezTo>
                  <a:cubicBezTo>
                    <a:pt x="945367" y="1033780"/>
                    <a:pt x="924635" y="1085596"/>
                    <a:pt x="882369" y="1125601"/>
                  </a:cubicBezTo>
                  <a:lnTo>
                    <a:pt x="669" y="1963166"/>
                  </a:lnTo>
                  <a:lnTo>
                    <a:pt x="6808164" y="1963166"/>
                  </a:lnTo>
                  <a:lnTo>
                    <a:pt x="7823267" y="981583"/>
                  </a:lnTo>
                  <a:lnTo>
                    <a:pt x="6808699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5" name="Freeform 25"/>
          <p:cNvSpPr/>
          <p:nvPr/>
        </p:nvSpPr>
        <p:spPr>
          <a:xfrm>
            <a:off x="224589" y="-918236"/>
            <a:ext cx="2284117" cy="2983876"/>
          </a:xfrm>
          <a:custGeom>
            <a:avLst/>
            <a:gdLst/>
            <a:ahLst/>
            <a:cxnLst/>
            <a:rect l="l" t="t" r="r" b="b"/>
            <a:pathLst>
              <a:path w="2284117" h="2983876">
                <a:moveTo>
                  <a:pt x="0" y="0"/>
                </a:moveTo>
                <a:lnTo>
                  <a:pt x="2284118" y="0"/>
                </a:lnTo>
                <a:lnTo>
                  <a:pt x="2284118" y="2983876"/>
                </a:lnTo>
                <a:lnTo>
                  <a:pt x="0" y="2983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6" name="TextBox 26"/>
          <p:cNvSpPr txBox="1"/>
          <p:nvPr/>
        </p:nvSpPr>
        <p:spPr>
          <a:xfrm>
            <a:off x="12545491" y="3700761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20870" y="6667113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99671" y="1501060"/>
            <a:ext cx="3424649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5400" spc="143" dirty="0">
                <a:ln>
                  <a:solidFill>
                    <a:schemeClr val="tx1"/>
                  </a:solidFill>
                </a:ln>
                <a:solidFill>
                  <a:srgbClr val="F9FB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IІ level</a:t>
            </a:r>
          </a:p>
        </p:txBody>
      </p:sp>
      <p:grpSp>
        <p:nvGrpSpPr>
          <p:cNvPr id="31" name="Group 31"/>
          <p:cNvGrpSpPr/>
          <p:nvPr/>
        </p:nvGrpSpPr>
        <p:grpSpPr>
          <a:xfrm rot="2700000">
            <a:off x="10906026" y="-4866578"/>
            <a:ext cx="6164339" cy="6164339"/>
            <a:chOff x="0" y="0"/>
            <a:chExt cx="191389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93819" y="3252014"/>
            <a:ext cx="1070105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4000" spc="11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Restoration of critical </a:t>
            </a:r>
            <a:r>
              <a:rPr lang="en-US" sz="4000" spc="11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infrastructure</a:t>
            </a:r>
            <a:r>
              <a:rPr lang="uk-UA" sz="4000" spc="11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 </a:t>
            </a:r>
            <a:r>
              <a:rPr lang="en-US" sz="4000" spc="11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facilities </a:t>
            </a:r>
            <a:r>
              <a:rPr lang="en-US" sz="4000" spc="11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based on </a:t>
            </a:r>
            <a:r>
              <a:rPr lang="en-US" sz="4000" spc="11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the needs</a:t>
            </a:r>
            <a:endParaRPr lang="uk-UA" sz="4000" spc="11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  <a:p>
            <a:pPr algn="ctr">
              <a:lnSpc>
                <a:spcPts val="3919"/>
              </a:lnSpc>
            </a:pPr>
            <a:r>
              <a:rPr lang="en-US" sz="4000" spc="11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 </a:t>
            </a:r>
            <a:r>
              <a:rPr lang="en-US" sz="4000" spc="11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and prospects of community development.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endParaRPr lang="en-US" sz="4000" spc="11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384727" y="6241908"/>
            <a:ext cx="1276551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0"/>
              </a:lnSpc>
            </a:pPr>
            <a:r>
              <a:rPr lang="en-US" sz="4400" spc="12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Restoration of the housing </a:t>
            </a:r>
            <a:endParaRPr lang="uk-UA" sz="4400" spc="120" dirty="0" smtClean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  <a:p>
            <a:pPr algn="ctr">
              <a:lnSpc>
                <a:spcPts val="4210"/>
              </a:lnSpc>
            </a:pPr>
            <a:r>
              <a:rPr lang="en-US" sz="4400" spc="12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stock</a:t>
            </a:r>
            <a:endParaRPr lang="en-US" sz="4400" spc="12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  <a:p>
            <a:pPr algn="ctr">
              <a:lnSpc>
                <a:spcPts val="4210"/>
              </a:lnSpc>
            </a:pPr>
            <a:r>
              <a:rPr lang="en-US" sz="4400" spc="12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 (where appropriate).</a:t>
            </a:r>
          </a:p>
          <a:p>
            <a:pPr algn="ctr">
              <a:lnSpc>
                <a:spcPts val="4210"/>
              </a:lnSpc>
              <a:spcBef>
                <a:spcPct val="0"/>
              </a:spcBef>
            </a:pPr>
            <a:endParaRPr lang="en-US" sz="4400" spc="12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</p:txBody>
      </p:sp>
      <p:grpSp>
        <p:nvGrpSpPr>
          <p:cNvPr id="37" name="Group 37"/>
          <p:cNvGrpSpPr/>
          <p:nvPr/>
        </p:nvGrpSpPr>
        <p:grpSpPr>
          <a:xfrm rot="-2700000">
            <a:off x="15064001" y="773079"/>
            <a:ext cx="6566081" cy="6566081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lnTo>
                    <a:pt x="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9" name="AutoShape 39"/>
          <p:cNvSpPr/>
          <p:nvPr/>
        </p:nvSpPr>
        <p:spPr>
          <a:xfrm>
            <a:off x="9565482" y="101541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40" name="Group 40"/>
          <p:cNvGrpSpPr/>
          <p:nvPr/>
        </p:nvGrpSpPr>
        <p:grpSpPr>
          <a:xfrm rot="2700000">
            <a:off x="15390066" y="1129680"/>
            <a:ext cx="5852880" cy="5852880"/>
            <a:chOff x="0" y="0"/>
            <a:chExt cx="1913890" cy="191389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2" name="Group 42"/>
          <p:cNvGrpSpPr/>
          <p:nvPr/>
        </p:nvGrpSpPr>
        <p:grpSpPr>
          <a:xfrm rot="5400000">
            <a:off x="11762149" y="-4625073"/>
            <a:ext cx="1929295" cy="9416350"/>
            <a:chOff x="0" y="0"/>
            <a:chExt cx="2354580" cy="1149204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429605" y="102233"/>
            <a:ext cx="7211302" cy="77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spc="175" dirty="0" smtClean="0">
                <a:solidFill>
                  <a:srgbClr val="000000"/>
                </a:solidFill>
                <a:latin typeface="Arimo Bold"/>
              </a:rPr>
              <a:t>Main needs/challenges</a:t>
            </a:r>
            <a:endParaRPr lang="en-US" sz="4399" spc="175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767487" y="-703180"/>
            <a:ext cx="779959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6"/>
              </a:lnSpc>
              <a:spcBef>
                <a:spcPct val="0"/>
              </a:spcBef>
            </a:pPr>
            <a:endParaRPr lang="en-US" sz="4476" spc="179" dirty="0">
              <a:solidFill>
                <a:srgbClr val="000000"/>
              </a:solidFill>
              <a:latin typeface="Arimo Bold"/>
            </a:endParaRPr>
          </a:p>
        </p:txBody>
      </p:sp>
      <p:grpSp>
        <p:nvGrpSpPr>
          <p:cNvPr id="46" name="Group 46"/>
          <p:cNvGrpSpPr/>
          <p:nvPr/>
        </p:nvGrpSpPr>
        <p:grpSpPr>
          <a:xfrm rot="2700000">
            <a:off x="15800768" y="1463321"/>
            <a:ext cx="5092547" cy="5092547"/>
            <a:chOff x="0" y="0"/>
            <a:chExt cx="1913890" cy="191389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62642" y="-3904566"/>
            <a:ext cx="7225830" cy="72258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4AAD"/>
            </a:solidFill>
            <a:ln>
              <a:noFill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44408" y="2056645"/>
            <a:ext cx="1164616" cy="1910409"/>
            <a:chOff x="0" y="0"/>
            <a:chExt cx="1451520" cy="2381040"/>
          </a:xfrm>
        </p:grpSpPr>
        <p:sp>
          <p:nvSpPr>
            <p:cNvPr id="6" name="Freeform 6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lnTo>
                    <a:pt x="1394587" y="1366393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00900" y="2753908"/>
            <a:ext cx="325815" cy="605415"/>
            <a:chOff x="0" y="0"/>
            <a:chExt cx="406080" cy="754560"/>
          </a:xfrm>
        </p:grpSpPr>
        <p:sp>
          <p:nvSpPr>
            <p:cNvPr id="8" name="Freeform 8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35628" y="2301658"/>
            <a:ext cx="5859601" cy="1522970"/>
            <a:chOff x="0" y="0"/>
            <a:chExt cx="7374240" cy="19166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91823" y="4266169"/>
            <a:ext cx="1438172" cy="1754663"/>
            <a:chOff x="0" y="0"/>
            <a:chExt cx="1951569" cy="2381040"/>
          </a:xfrm>
        </p:grpSpPr>
        <p:sp>
          <p:nvSpPr>
            <p:cNvPr id="12" name="Freeform 12"/>
            <p:cNvSpPr/>
            <p:nvPr/>
          </p:nvSpPr>
          <p:spPr>
            <a:xfrm>
              <a:off x="-19685" y="-19812"/>
              <a:ext cx="1973545" cy="2444877"/>
            </a:xfrm>
            <a:custGeom>
              <a:avLst/>
              <a:gdLst/>
              <a:ahLst/>
              <a:cxnLst/>
              <a:rect l="l" t="t" r="r" b="b"/>
              <a:pathLst>
                <a:path w="1973545" h="2444877">
                  <a:moveTo>
                    <a:pt x="99386" y="1078484"/>
                  </a:moveTo>
                  <a:lnTo>
                    <a:pt x="1442705" y="78994"/>
                  </a:lnTo>
                  <a:cubicBezTo>
                    <a:pt x="1549714" y="0"/>
                    <a:pt x="1722940" y="0"/>
                    <a:pt x="1829949" y="78994"/>
                  </a:cubicBezTo>
                  <a:lnTo>
                    <a:pt x="1973545" y="186436"/>
                  </a:lnTo>
                  <a:lnTo>
                    <a:pt x="776081" y="1078484"/>
                  </a:lnTo>
                  <a:cubicBezTo>
                    <a:pt x="669072" y="1157986"/>
                    <a:pt x="669072" y="1287018"/>
                    <a:pt x="776081" y="1366520"/>
                  </a:cubicBezTo>
                  <a:lnTo>
                    <a:pt x="1973545" y="2257933"/>
                  </a:lnTo>
                  <a:lnTo>
                    <a:pt x="1829949" y="2365375"/>
                  </a:lnTo>
                  <a:cubicBezTo>
                    <a:pt x="1722940" y="2444877"/>
                    <a:pt x="1549714" y="2444877"/>
                    <a:pt x="1442705" y="2365375"/>
                  </a:cubicBezTo>
                  <a:lnTo>
                    <a:pt x="99386" y="1366012"/>
                  </a:lnTo>
                  <a:cubicBezTo>
                    <a:pt x="0" y="1286510"/>
                    <a:pt x="0" y="1158113"/>
                    <a:pt x="99386" y="1078484"/>
                  </a:cubicBez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778139" y="4866266"/>
            <a:ext cx="325815" cy="605415"/>
            <a:chOff x="0" y="0"/>
            <a:chExt cx="406080" cy="754560"/>
          </a:xfrm>
        </p:grpSpPr>
        <p:sp>
          <p:nvSpPr>
            <p:cNvPr id="14" name="Freeform 14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7164" y="4067690"/>
            <a:ext cx="12776790" cy="2202569"/>
            <a:chOff x="0" y="0"/>
            <a:chExt cx="11118159" cy="19166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75619" cy="1963166"/>
            </a:xfrm>
            <a:custGeom>
              <a:avLst/>
              <a:gdLst/>
              <a:ahLst/>
              <a:cxnLst/>
              <a:rect l="l" t="t" r="r" b="b"/>
              <a:pathLst>
                <a:path w="11175619" h="1963166">
                  <a:moveTo>
                    <a:pt x="1457537" y="1963166"/>
                  </a:moveTo>
                  <a:lnTo>
                    <a:pt x="11175619" y="1963166"/>
                  </a:lnTo>
                  <a:lnTo>
                    <a:pt x="9941496" y="1125601"/>
                  </a:lnTo>
                  <a:cubicBezTo>
                    <a:pt x="9881969" y="1086104"/>
                    <a:pt x="9851344" y="1033780"/>
                    <a:pt x="9851344" y="981583"/>
                  </a:cubicBezTo>
                  <a:cubicBezTo>
                    <a:pt x="9851344" y="929386"/>
                    <a:pt x="9881203" y="877570"/>
                    <a:pt x="9941496" y="837565"/>
                  </a:cubicBezTo>
                  <a:lnTo>
                    <a:pt x="11175111" y="0"/>
                  </a:lnTo>
                  <a:lnTo>
                    <a:pt x="1457537" y="0"/>
                  </a:lnTo>
                  <a:lnTo>
                    <a:pt x="0" y="980948"/>
                  </a:lnTo>
                  <a:lnTo>
                    <a:pt x="1457537" y="1963039"/>
                  </a:lnTo>
                  <a:lnTo>
                    <a:pt x="1457537" y="1963166"/>
                  </a:lnTo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90402" y="6972011"/>
            <a:ext cx="1789279" cy="2708715"/>
            <a:chOff x="0" y="0"/>
            <a:chExt cx="1451520" cy="2197396"/>
          </a:xfrm>
        </p:grpSpPr>
        <p:sp>
          <p:nvSpPr>
            <p:cNvPr id="18" name="Freeform 18"/>
            <p:cNvSpPr/>
            <p:nvPr/>
          </p:nvSpPr>
          <p:spPr>
            <a:xfrm>
              <a:off x="0" y="-19812"/>
              <a:ext cx="1474216" cy="2261234"/>
            </a:xfrm>
            <a:custGeom>
              <a:avLst/>
              <a:gdLst/>
              <a:ahLst/>
              <a:cxnLst/>
              <a:rect l="l" t="t" r="r" b="b"/>
              <a:pathLst>
                <a:path w="1474216" h="2261234">
                  <a:moveTo>
                    <a:pt x="1394587" y="1262535"/>
                  </a:moveTo>
                  <a:lnTo>
                    <a:pt x="395351" y="2184936"/>
                  </a:lnTo>
                  <a:cubicBezTo>
                    <a:pt x="315849" y="2261234"/>
                    <a:pt x="186944" y="2261234"/>
                    <a:pt x="107315" y="2184936"/>
                  </a:cubicBezTo>
                  <a:lnTo>
                    <a:pt x="0" y="2085781"/>
                  </a:lnTo>
                  <a:lnTo>
                    <a:pt x="891286" y="1262535"/>
                  </a:lnTo>
                  <a:cubicBezTo>
                    <a:pt x="970788" y="1189164"/>
                    <a:pt x="970788" y="1070084"/>
                    <a:pt x="891286" y="996714"/>
                  </a:cubicBezTo>
                  <a:lnTo>
                    <a:pt x="0" y="174054"/>
                  </a:lnTo>
                  <a:lnTo>
                    <a:pt x="107442" y="74898"/>
                  </a:lnTo>
                  <a:cubicBezTo>
                    <a:pt x="186944" y="0"/>
                    <a:pt x="315849" y="0"/>
                    <a:pt x="395478" y="74898"/>
                  </a:cubicBezTo>
                  <a:lnTo>
                    <a:pt x="1394714" y="996714"/>
                  </a:lnTo>
                  <a:cubicBezTo>
                    <a:pt x="1474216" y="1070084"/>
                    <a:pt x="1474216" y="1189164"/>
                    <a:pt x="1394714" y="1262535"/>
                  </a:cubicBezTo>
                  <a:lnTo>
                    <a:pt x="1394587" y="1262535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11002" y="8086433"/>
            <a:ext cx="325815" cy="605415"/>
            <a:chOff x="0" y="0"/>
            <a:chExt cx="406080" cy="754560"/>
          </a:xfrm>
        </p:grpSpPr>
        <p:sp>
          <p:nvSpPr>
            <p:cNvPr id="20" name="Freeform 20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1" name="Group 21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8578" y="6565533"/>
            <a:ext cx="14875028" cy="3532724"/>
            <a:chOff x="0" y="0"/>
            <a:chExt cx="8070281" cy="19166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7192" cy="1963166"/>
            </a:xfrm>
            <a:custGeom>
              <a:avLst/>
              <a:gdLst/>
              <a:ahLst/>
              <a:cxnLst/>
              <a:rect l="l" t="t" r="r" b="b"/>
              <a:pathLst>
                <a:path w="8127192" h="1963166">
                  <a:moveTo>
                    <a:pt x="7075148" y="0"/>
                  </a:moveTo>
                  <a:lnTo>
                    <a:pt x="0" y="0"/>
                  </a:lnTo>
                  <a:lnTo>
                    <a:pt x="916899" y="837565"/>
                  </a:lnTo>
                  <a:cubicBezTo>
                    <a:pt x="960124" y="877062"/>
                    <a:pt x="982362" y="929386"/>
                    <a:pt x="982362" y="981583"/>
                  </a:cubicBezTo>
                  <a:cubicBezTo>
                    <a:pt x="982362" y="1033780"/>
                    <a:pt x="960819" y="1085596"/>
                    <a:pt x="916899" y="1125601"/>
                  </a:cubicBezTo>
                  <a:lnTo>
                    <a:pt x="695" y="1963166"/>
                  </a:lnTo>
                  <a:lnTo>
                    <a:pt x="7074592" y="1963166"/>
                  </a:lnTo>
                  <a:lnTo>
                    <a:pt x="8127192" y="981583"/>
                  </a:lnTo>
                  <a:lnTo>
                    <a:pt x="7075148" y="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5" name="Freeform 25"/>
          <p:cNvSpPr/>
          <p:nvPr/>
        </p:nvSpPr>
        <p:spPr>
          <a:xfrm>
            <a:off x="842982" y="27973"/>
            <a:ext cx="2284117" cy="2983876"/>
          </a:xfrm>
          <a:custGeom>
            <a:avLst/>
            <a:gdLst/>
            <a:ahLst/>
            <a:cxnLst/>
            <a:rect l="l" t="t" r="r" b="b"/>
            <a:pathLst>
              <a:path w="2284117" h="2983876">
                <a:moveTo>
                  <a:pt x="0" y="0"/>
                </a:moveTo>
                <a:lnTo>
                  <a:pt x="2284118" y="0"/>
                </a:lnTo>
                <a:lnTo>
                  <a:pt x="2284118" y="2983876"/>
                </a:lnTo>
                <a:lnTo>
                  <a:pt x="0" y="2983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6" name="TextBox 26"/>
          <p:cNvSpPr txBox="1"/>
          <p:nvPr/>
        </p:nvSpPr>
        <p:spPr>
          <a:xfrm>
            <a:off x="13163884" y="4646970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8935" y="8046145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992562" y="2497882"/>
            <a:ext cx="301829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400" spc="143" dirty="0">
                <a:ln>
                  <a:solidFill>
                    <a:schemeClr val="tx1"/>
                  </a:solidFill>
                </a:ln>
                <a:solidFill>
                  <a:srgbClr val="F9FBFD"/>
                </a:solidFill>
                <a:latin typeface="Arimo Bold Italics"/>
              </a:rPr>
              <a:t>IІ level</a:t>
            </a:r>
          </a:p>
        </p:txBody>
      </p:sp>
      <p:grpSp>
        <p:nvGrpSpPr>
          <p:cNvPr id="31" name="Group 31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64861" y="4477788"/>
            <a:ext cx="11148401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4000" spc="11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Evaluation and planning of reconstruction of the social </a:t>
            </a:r>
          </a:p>
          <a:p>
            <a:pPr algn="ctr">
              <a:lnSpc>
                <a:spcPts val="3919"/>
              </a:lnSpc>
            </a:pPr>
            <a:r>
              <a:rPr lang="en-US" sz="4000" spc="11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and economic potential of the community.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endParaRPr lang="en-US" sz="4000" spc="11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086757" y="7404395"/>
            <a:ext cx="1276551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0"/>
              </a:lnSpc>
              <a:spcBef>
                <a:spcPct val="0"/>
              </a:spcBef>
            </a:pPr>
            <a:r>
              <a:rPr lang="en-US" sz="4000" spc="12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mo Bold Italics"/>
              </a:rPr>
              <a:t>Restoration of good governance as a system - maximum involvement of all interested parties in the planning and implementation of community development projects.</a:t>
            </a:r>
          </a:p>
        </p:txBody>
      </p:sp>
      <p:grpSp>
        <p:nvGrpSpPr>
          <p:cNvPr id="37" name="Group 37"/>
          <p:cNvGrpSpPr/>
          <p:nvPr/>
        </p:nvGrpSpPr>
        <p:grpSpPr>
          <a:xfrm rot="-2700000">
            <a:off x="15682394" y="1719288"/>
            <a:ext cx="6566081" cy="6566081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lnTo>
                    <a:pt x="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9" name="AutoShape 39"/>
          <p:cNvSpPr/>
          <p:nvPr/>
        </p:nvSpPr>
        <p:spPr>
          <a:xfrm>
            <a:off x="10183875" y="104775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40" name="Group 40"/>
          <p:cNvGrpSpPr/>
          <p:nvPr/>
        </p:nvGrpSpPr>
        <p:grpSpPr>
          <a:xfrm rot="2700000">
            <a:off x="16008459" y="2075889"/>
            <a:ext cx="5852880" cy="5852880"/>
            <a:chOff x="0" y="0"/>
            <a:chExt cx="1913890" cy="191389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2" name="Group 42"/>
          <p:cNvGrpSpPr/>
          <p:nvPr/>
        </p:nvGrpSpPr>
        <p:grpSpPr>
          <a:xfrm rot="5400000">
            <a:off x="12380542" y="-3501123"/>
            <a:ext cx="1929295" cy="9416350"/>
            <a:chOff x="0" y="0"/>
            <a:chExt cx="2354580" cy="1149204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063976" y="668727"/>
            <a:ext cx="7211302" cy="73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800" spc="17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"/>
              </a:rPr>
              <a:t>Main needs/challenges</a:t>
            </a:r>
          </a:p>
        </p:txBody>
      </p:sp>
      <p:grpSp>
        <p:nvGrpSpPr>
          <p:cNvPr id="46" name="Group 46"/>
          <p:cNvGrpSpPr/>
          <p:nvPr/>
        </p:nvGrpSpPr>
        <p:grpSpPr>
          <a:xfrm rot="2700000">
            <a:off x="16419161" y="2409530"/>
            <a:ext cx="5092547" cy="5092547"/>
            <a:chOff x="0" y="0"/>
            <a:chExt cx="1913890" cy="191389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376717">
            <a:off x="11213382" y="8478891"/>
            <a:ext cx="6164339" cy="6871210"/>
            <a:chOff x="0" y="0"/>
            <a:chExt cx="1913890" cy="21333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2133358"/>
            </a:xfrm>
            <a:custGeom>
              <a:avLst/>
              <a:gdLst/>
              <a:ahLst/>
              <a:cxnLst/>
              <a:rect l="l" t="t" r="r" b="b"/>
              <a:pathLst>
                <a:path w="1913890" h="2133358">
                  <a:moveTo>
                    <a:pt x="0" y="0"/>
                  </a:moveTo>
                  <a:lnTo>
                    <a:pt x="0" y="2133358"/>
                  </a:lnTo>
                  <a:lnTo>
                    <a:pt x="1913890" y="2133358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2072398"/>
                  </a:moveTo>
                  <a:lnTo>
                    <a:pt x="59690" y="2072398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2072398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" name="Group 4"/>
          <p:cNvGrpSpPr/>
          <p:nvPr/>
        </p:nvGrpSpPr>
        <p:grpSpPr>
          <a:xfrm rot="4463614">
            <a:off x="952253" y="8860750"/>
            <a:ext cx="6164339" cy="6871210"/>
            <a:chOff x="0" y="0"/>
            <a:chExt cx="1913890" cy="2133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2133358"/>
            </a:xfrm>
            <a:custGeom>
              <a:avLst/>
              <a:gdLst/>
              <a:ahLst/>
              <a:cxnLst/>
              <a:rect l="l" t="t" r="r" b="b"/>
              <a:pathLst>
                <a:path w="1913890" h="2133358">
                  <a:moveTo>
                    <a:pt x="0" y="0"/>
                  </a:moveTo>
                  <a:lnTo>
                    <a:pt x="0" y="2133358"/>
                  </a:lnTo>
                  <a:lnTo>
                    <a:pt x="1913890" y="2133358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2072398"/>
                  </a:moveTo>
                  <a:lnTo>
                    <a:pt x="59690" y="2072398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2072398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01" y="2704405"/>
            <a:ext cx="5478933" cy="6932675"/>
            <a:chOff x="0" y="0"/>
            <a:chExt cx="1289083" cy="16311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9083" cy="1631120"/>
            </a:xfrm>
            <a:custGeom>
              <a:avLst/>
              <a:gdLst/>
              <a:ahLst/>
              <a:cxnLst/>
              <a:rect l="l" t="t" r="r" b="b"/>
              <a:pathLst>
                <a:path w="1289083" h="1631120">
                  <a:moveTo>
                    <a:pt x="80077" y="0"/>
                  </a:moveTo>
                  <a:lnTo>
                    <a:pt x="1209006" y="0"/>
                  </a:lnTo>
                  <a:cubicBezTo>
                    <a:pt x="1253232" y="0"/>
                    <a:pt x="1289083" y="35852"/>
                    <a:pt x="1289083" y="80077"/>
                  </a:cubicBezTo>
                  <a:lnTo>
                    <a:pt x="1289083" y="1551043"/>
                  </a:lnTo>
                  <a:cubicBezTo>
                    <a:pt x="1289083" y="1572281"/>
                    <a:pt x="1280647" y="1592648"/>
                    <a:pt x="1265629" y="1607666"/>
                  </a:cubicBezTo>
                  <a:cubicBezTo>
                    <a:pt x="1250612" y="1622683"/>
                    <a:pt x="1230244" y="1631120"/>
                    <a:pt x="1209006" y="1631120"/>
                  </a:cubicBezTo>
                  <a:lnTo>
                    <a:pt x="80077" y="1631120"/>
                  </a:lnTo>
                  <a:cubicBezTo>
                    <a:pt x="35852" y="1631120"/>
                    <a:pt x="0" y="1595268"/>
                    <a:pt x="0" y="1551043"/>
                  </a:cubicBezTo>
                  <a:lnTo>
                    <a:pt x="0" y="80077"/>
                  </a:lnTo>
                  <a:cubicBezTo>
                    <a:pt x="0" y="35852"/>
                    <a:pt x="35852" y="0"/>
                    <a:pt x="80077" y="0"/>
                  </a:cubicBezTo>
                  <a:close/>
                </a:path>
              </a:pathLst>
            </a:custGeom>
            <a:solidFill>
              <a:srgbClr val="2C324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275086" y="2864721"/>
            <a:ext cx="868412" cy="874314"/>
          </a:xfrm>
          <a:custGeom>
            <a:avLst/>
            <a:gdLst/>
            <a:ahLst/>
            <a:cxnLst/>
            <a:rect l="l" t="t" r="r" b="b"/>
            <a:pathLst>
              <a:path w="868412" h="874314">
                <a:moveTo>
                  <a:pt x="0" y="0"/>
                </a:moveTo>
                <a:lnTo>
                  <a:pt x="868412" y="0"/>
                </a:lnTo>
                <a:lnTo>
                  <a:pt x="868412" y="874314"/>
                </a:lnTo>
                <a:lnTo>
                  <a:pt x="0" y="874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0" name="Group 10"/>
          <p:cNvGrpSpPr/>
          <p:nvPr/>
        </p:nvGrpSpPr>
        <p:grpSpPr>
          <a:xfrm>
            <a:off x="6271835" y="2704405"/>
            <a:ext cx="5735439" cy="6790811"/>
            <a:chOff x="0" y="0"/>
            <a:chExt cx="1349434" cy="15977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49434" cy="1597742"/>
            </a:xfrm>
            <a:custGeom>
              <a:avLst/>
              <a:gdLst/>
              <a:ahLst/>
              <a:cxnLst/>
              <a:rect l="l" t="t" r="r" b="b"/>
              <a:pathLst>
                <a:path w="1349434" h="1597742">
                  <a:moveTo>
                    <a:pt x="76495" y="0"/>
                  </a:moveTo>
                  <a:lnTo>
                    <a:pt x="1272938" y="0"/>
                  </a:lnTo>
                  <a:cubicBezTo>
                    <a:pt x="1315186" y="0"/>
                    <a:pt x="1349434" y="34248"/>
                    <a:pt x="1349434" y="76495"/>
                  </a:cubicBezTo>
                  <a:lnTo>
                    <a:pt x="1349434" y="1521246"/>
                  </a:lnTo>
                  <a:cubicBezTo>
                    <a:pt x="1349434" y="1541534"/>
                    <a:pt x="1341375" y="1560991"/>
                    <a:pt x="1327029" y="1575337"/>
                  </a:cubicBezTo>
                  <a:cubicBezTo>
                    <a:pt x="1312683" y="1589683"/>
                    <a:pt x="1293226" y="1597742"/>
                    <a:pt x="1272938" y="1597742"/>
                  </a:cubicBezTo>
                  <a:lnTo>
                    <a:pt x="76495" y="1597742"/>
                  </a:lnTo>
                  <a:cubicBezTo>
                    <a:pt x="56208" y="1597742"/>
                    <a:pt x="36751" y="1589683"/>
                    <a:pt x="22405" y="1575337"/>
                  </a:cubicBezTo>
                  <a:cubicBezTo>
                    <a:pt x="8059" y="1560991"/>
                    <a:pt x="0" y="1541534"/>
                    <a:pt x="0" y="1521246"/>
                  </a:cubicBezTo>
                  <a:lnTo>
                    <a:pt x="0" y="76495"/>
                  </a:lnTo>
                  <a:cubicBezTo>
                    <a:pt x="0" y="56208"/>
                    <a:pt x="8059" y="36751"/>
                    <a:pt x="22405" y="22405"/>
                  </a:cubicBezTo>
                  <a:cubicBezTo>
                    <a:pt x="36751" y="8059"/>
                    <a:pt x="56208" y="0"/>
                    <a:pt x="76495" y="0"/>
                  </a:cubicBezTo>
                  <a:close/>
                </a:path>
              </a:pathLst>
            </a:custGeom>
            <a:solidFill>
              <a:srgbClr val="2C324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2700000">
            <a:off x="16261256" y="-1173674"/>
            <a:ext cx="5092547" cy="5092547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5" name="Group 15"/>
          <p:cNvGrpSpPr/>
          <p:nvPr/>
        </p:nvGrpSpPr>
        <p:grpSpPr>
          <a:xfrm rot="2700000">
            <a:off x="17216651" y="-1697367"/>
            <a:ext cx="5384745" cy="5852880"/>
            <a:chOff x="0" y="0"/>
            <a:chExt cx="176081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60810" cy="1913890"/>
            </a:xfrm>
            <a:custGeom>
              <a:avLst/>
              <a:gdLst/>
              <a:ahLst/>
              <a:cxnLst/>
              <a:rect l="l" t="t" r="r" b="b"/>
              <a:pathLst>
                <a:path w="1760810" h="1913890">
                  <a:moveTo>
                    <a:pt x="0" y="0"/>
                  </a:moveTo>
                  <a:lnTo>
                    <a:pt x="0" y="1913890"/>
                  </a:lnTo>
                  <a:lnTo>
                    <a:pt x="1760810" y="1913890"/>
                  </a:lnTo>
                  <a:lnTo>
                    <a:pt x="1760810" y="0"/>
                  </a:lnTo>
                  <a:lnTo>
                    <a:pt x="0" y="0"/>
                  </a:lnTo>
                  <a:moveTo>
                    <a:pt x="169985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699850" y="59690"/>
                  </a:lnTo>
                  <a:lnTo>
                    <a:pt x="1699850" y="185293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20490" y="2633473"/>
            <a:ext cx="5572129" cy="6932675"/>
            <a:chOff x="0" y="0"/>
            <a:chExt cx="834806" cy="103864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4806" cy="1038641"/>
            </a:xfrm>
            <a:custGeom>
              <a:avLst/>
              <a:gdLst/>
              <a:ahLst/>
              <a:cxnLst/>
              <a:rect l="l" t="t" r="r" b="b"/>
              <a:pathLst>
                <a:path w="834806" h="1038641">
                  <a:moveTo>
                    <a:pt x="123652" y="0"/>
                  </a:moveTo>
                  <a:lnTo>
                    <a:pt x="711154" y="0"/>
                  </a:lnTo>
                  <a:cubicBezTo>
                    <a:pt x="743949" y="0"/>
                    <a:pt x="775400" y="13028"/>
                    <a:pt x="798589" y="36217"/>
                  </a:cubicBezTo>
                  <a:cubicBezTo>
                    <a:pt x="821779" y="59406"/>
                    <a:pt x="834806" y="90858"/>
                    <a:pt x="834806" y="123652"/>
                  </a:cubicBezTo>
                  <a:lnTo>
                    <a:pt x="834806" y="914989"/>
                  </a:lnTo>
                  <a:cubicBezTo>
                    <a:pt x="834806" y="983280"/>
                    <a:pt x="779445" y="1038641"/>
                    <a:pt x="711154" y="1038641"/>
                  </a:cubicBezTo>
                  <a:lnTo>
                    <a:pt x="123652" y="1038641"/>
                  </a:lnTo>
                  <a:cubicBezTo>
                    <a:pt x="55361" y="1038641"/>
                    <a:pt x="0" y="983280"/>
                    <a:pt x="0" y="914989"/>
                  </a:cubicBezTo>
                  <a:lnTo>
                    <a:pt x="0" y="123652"/>
                  </a:lnTo>
                  <a:cubicBezTo>
                    <a:pt x="0" y="55361"/>
                    <a:pt x="55361" y="0"/>
                    <a:pt x="123652" y="0"/>
                  </a:cubicBezTo>
                  <a:close/>
                </a:path>
              </a:pathLst>
            </a:custGeom>
            <a:solidFill>
              <a:srgbClr val="2C324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4960024" y="2871372"/>
            <a:ext cx="975899" cy="867663"/>
          </a:xfrm>
          <a:custGeom>
            <a:avLst/>
            <a:gdLst/>
            <a:ahLst/>
            <a:cxnLst/>
            <a:rect l="l" t="t" r="r" b="b"/>
            <a:pathLst>
              <a:path w="975899" h="867663">
                <a:moveTo>
                  <a:pt x="0" y="0"/>
                </a:moveTo>
                <a:lnTo>
                  <a:pt x="975899" y="0"/>
                </a:lnTo>
                <a:lnTo>
                  <a:pt x="975899" y="867663"/>
                </a:lnTo>
                <a:lnTo>
                  <a:pt x="0" y="86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1" name="Freeform 21"/>
          <p:cNvSpPr/>
          <p:nvPr/>
        </p:nvSpPr>
        <p:spPr>
          <a:xfrm>
            <a:off x="8575854" y="3054434"/>
            <a:ext cx="928875" cy="928875"/>
          </a:xfrm>
          <a:custGeom>
            <a:avLst/>
            <a:gdLst/>
            <a:ahLst/>
            <a:cxnLst/>
            <a:rect l="l" t="t" r="r" b="b"/>
            <a:pathLst>
              <a:path w="928875" h="928875">
                <a:moveTo>
                  <a:pt x="0" y="0"/>
                </a:moveTo>
                <a:lnTo>
                  <a:pt x="928874" y="0"/>
                </a:lnTo>
                <a:lnTo>
                  <a:pt x="928874" y="928875"/>
                </a:lnTo>
                <a:lnTo>
                  <a:pt x="0" y="928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9192773" y="-3477500"/>
            <a:ext cx="1929295" cy="9416350"/>
            <a:chOff x="0" y="0"/>
            <a:chExt cx="2354580" cy="1149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67551" y="4750620"/>
            <a:ext cx="5230746" cy="381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6"/>
              </a:lnSpc>
              <a:spcBef>
                <a:spcPct val="0"/>
              </a:spcBef>
            </a:pPr>
            <a:r>
              <a:rPr lang="en-US" sz="4000" spc="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Involvement in the formation </a:t>
            </a:r>
          </a:p>
          <a:p>
            <a:pPr algn="ctr">
              <a:lnSpc>
                <a:spcPts val="3346"/>
              </a:lnSpc>
              <a:spcBef>
                <a:spcPct val="0"/>
              </a:spcBef>
            </a:pPr>
            <a:r>
              <a:rPr lang="en-US" sz="4000" spc="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of the recovery and development </a:t>
            </a:r>
          </a:p>
          <a:p>
            <a:pPr algn="ctr">
              <a:lnSpc>
                <a:spcPts val="3346"/>
              </a:lnSpc>
              <a:spcBef>
                <a:spcPct val="0"/>
              </a:spcBef>
            </a:pPr>
            <a:r>
              <a:rPr lang="en-US" sz="4000" spc="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plan of Beryslav TTC, </a:t>
            </a:r>
          </a:p>
          <a:p>
            <a:pPr algn="ctr">
              <a:lnSpc>
                <a:spcPts val="3346"/>
              </a:lnSpc>
              <a:spcBef>
                <a:spcPct val="0"/>
              </a:spcBef>
            </a:pPr>
            <a:r>
              <a:rPr lang="en-US" sz="4000" spc="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as well as expert support </a:t>
            </a:r>
          </a:p>
          <a:p>
            <a:pPr algn="ctr">
              <a:lnSpc>
                <a:spcPts val="3346"/>
              </a:lnSpc>
              <a:spcBef>
                <a:spcPct val="0"/>
              </a:spcBef>
            </a:pPr>
            <a:r>
              <a:rPr lang="en-US" sz="4000" spc="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on other issues.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057572" y="4950715"/>
            <a:ext cx="4645620" cy="323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4000" spc="10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Cooperation in the field of housing and communal services (in the water treatment plant project)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19435" y="4577726"/>
            <a:ext cx="5350550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4000" spc="103" dirty="0">
                <a:solidFill>
                  <a:srgbClr val="FFFFFF"/>
                </a:solidFill>
                <a:latin typeface="Arimo Bold Italics"/>
              </a:rPr>
              <a:t>Mediation in the development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4000" spc="103" dirty="0">
                <a:solidFill>
                  <a:srgbClr val="FFFFFF"/>
                </a:solidFill>
                <a:latin typeface="Arimo Bold Italics"/>
              </a:rPr>
              <a:t>of the business potential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4000" spc="103" dirty="0">
                <a:solidFill>
                  <a:srgbClr val="FFFFFF"/>
                </a:solidFill>
                <a:latin typeface="Arimo Bold Italics"/>
              </a:rPr>
              <a:t>of the two countries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4000" spc="103" dirty="0">
                <a:solidFill>
                  <a:srgbClr val="FFFFFF"/>
                </a:solidFill>
                <a:latin typeface="Arimo Bold Italics"/>
              </a:rPr>
              <a:t>(assistance in establishing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4000" spc="103" dirty="0">
                <a:solidFill>
                  <a:srgbClr val="FFFFFF"/>
                </a:solidFill>
                <a:latin typeface="Arimo Bold Italics"/>
              </a:rPr>
              <a:t> contacts between businesses).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728354" y="70558"/>
            <a:ext cx="1961877" cy="2562915"/>
          </a:xfrm>
          <a:custGeom>
            <a:avLst/>
            <a:gdLst/>
            <a:ahLst/>
            <a:cxnLst/>
            <a:rect l="l" t="t" r="r" b="b"/>
            <a:pathLst>
              <a:path w="1961877" h="2562915">
                <a:moveTo>
                  <a:pt x="0" y="0"/>
                </a:moveTo>
                <a:lnTo>
                  <a:pt x="1961877" y="0"/>
                </a:lnTo>
                <a:lnTo>
                  <a:pt x="1961877" y="2562915"/>
                </a:lnTo>
                <a:lnTo>
                  <a:pt x="0" y="25629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5693087" y="462246"/>
            <a:ext cx="8928666" cy="14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Our vision of cooperation with municipalities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9376717">
            <a:off x="11317091" y="8420217"/>
            <a:ext cx="6164339" cy="6871210"/>
            <a:chOff x="0" y="0"/>
            <a:chExt cx="1913890" cy="21333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2133358"/>
            </a:xfrm>
            <a:custGeom>
              <a:avLst/>
              <a:gdLst/>
              <a:ahLst/>
              <a:cxnLst/>
              <a:rect l="l" t="t" r="r" b="b"/>
              <a:pathLst>
                <a:path w="1913890" h="2133358">
                  <a:moveTo>
                    <a:pt x="0" y="0"/>
                  </a:moveTo>
                  <a:lnTo>
                    <a:pt x="0" y="2133358"/>
                  </a:lnTo>
                  <a:lnTo>
                    <a:pt x="1913890" y="2133358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2072398"/>
                  </a:moveTo>
                  <a:lnTo>
                    <a:pt x="59690" y="2072398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2072398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" name="Group 4"/>
          <p:cNvGrpSpPr/>
          <p:nvPr/>
        </p:nvGrpSpPr>
        <p:grpSpPr>
          <a:xfrm rot="4463614">
            <a:off x="1055962" y="8802076"/>
            <a:ext cx="6164339" cy="6871210"/>
            <a:chOff x="0" y="0"/>
            <a:chExt cx="1913890" cy="21333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2133358"/>
            </a:xfrm>
            <a:custGeom>
              <a:avLst/>
              <a:gdLst/>
              <a:ahLst/>
              <a:cxnLst/>
              <a:rect l="l" t="t" r="r" b="b"/>
              <a:pathLst>
                <a:path w="1913890" h="2133358">
                  <a:moveTo>
                    <a:pt x="0" y="0"/>
                  </a:moveTo>
                  <a:lnTo>
                    <a:pt x="0" y="2133358"/>
                  </a:lnTo>
                  <a:lnTo>
                    <a:pt x="1913890" y="2133358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2072398"/>
                  </a:moveTo>
                  <a:lnTo>
                    <a:pt x="59690" y="2072398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2072398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1972" y="2629475"/>
            <a:ext cx="6154223" cy="6948932"/>
            <a:chOff x="0" y="0"/>
            <a:chExt cx="1447965" cy="16349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7965" cy="1634944"/>
            </a:xfrm>
            <a:custGeom>
              <a:avLst/>
              <a:gdLst/>
              <a:ahLst/>
              <a:cxnLst/>
              <a:rect l="l" t="t" r="r" b="b"/>
              <a:pathLst>
                <a:path w="1447965" h="1634944">
                  <a:moveTo>
                    <a:pt x="71290" y="0"/>
                  </a:moveTo>
                  <a:lnTo>
                    <a:pt x="1376675" y="0"/>
                  </a:lnTo>
                  <a:cubicBezTo>
                    <a:pt x="1395583" y="0"/>
                    <a:pt x="1413716" y="7511"/>
                    <a:pt x="1427085" y="20880"/>
                  </a:cubicBezTo>
                  <a:cubicBezTo>
                    <a:pt x="1440455" y="34250"/>
                    <a:pt x="1447965" y="52383"/>
                    <a:pt x="1447965" y="71290"/>
                  </a:cubicBezTo>
                  <a:lnTo>
                    <a:pt x="1447965" y="1563654"/>
                  </a:lnTo>
                  <a:cubicBezTo>
                    <a:pt x="1447965" y="1582562"/>
                    <a:pt x="1440455" y="1600695"/>
                    <a:pt x="1427085" y="1614064"/>
                  </a:cubicBezTo>
                  <a:cubicBezTo>
                    <a:pt x="1413716" y="1627433"/>
                    <a:pt x="1395583" y="1634944"/>
                    <a:pt x="1376675" y="1634944"/>
                  </a:cubicBezTo>
                  <a:lnTo>
                    <a:pt x="71290" y="1634944"/>
                  </a:lnTo>
                  <a:cubicBezTo>
                    <a:pt x="52383" y="1634944"/>
                    <a:pt x="34250" y="1627433"/>
                    <a:pt x="20880" y="1614064"/>
                  </a:cubicBezTo>
                  <a:cubicBezTo>
                    <a:pt x="7511" y="1600695"/>
                    <a:pt x="0" y="1582562"/>
                    <a:pt x="0" y="1563654"/>
                  </a:cubicBezTo>
                  <a:lnTo>
                    <a:pt x="0" y="71290"/>
                  </a:lnTo>
                  <a:cubicBezTo>
                    <a:pt x="0" y="52383"/>
                    <a:pt x="7511" y="34250"/>
                    <a:pt x="20880" y="20880"/>
                  </a:cubicBezTo>
                  <a:cubicBezTo>
                    <a:pt x="34250" y="7511"/>
                    <a:pt x="52383" y="0"/>
                    <a:pt x="71290" y="0"/>
                  </a:cubicBezTo>
                  <a:close/>
                </a:path>
              </a:pathLst>
            </a:custGeom>
            <a:solidFill>
              <a:srgbClr val="2C324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36650" y="2699978"/>
            <a:ext cx="868412" cy="874314"/>
          </a:xfrm>
          <a:custGeom>
            <a:avLst/>
            <a:gdLst/>
            <a:ahLst/>
            <a:cxnLst/>
            <a:rect l="l" t="t" r="r" b="b"/>
            <a:pathLst>
              <a:path w="868412" h="874314">
                <a:moveTo>
                  <a:pt x="0" y="0"/>
                </a:moveTo>
                <a:lnTo>
                  <a:pt x="868412" y="0"/>
                </a:lnTo>
                <a:lnTo>
                  <a:pt x="868412" y="874313"/>
                </a:lnTo>
                <a:lnTo>
                  <a:pt x="0" y="874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0" name="Group 10"/>
          <p:cNvGrpSpPr/>
          <p:nvPr/>
        </p:nvGrpSpPr>
        <p:grpSpPr>
          <a:xfrm>
            <a:off x="10477711" y="2629475"/>
            <a:ext cx="6244703" cy="6948932"/>
            <a:chOff x="0" y="0"/>
            <a:chExt cx="1469254" cy="16349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9254" cy="1634944"/>
            </a:xfrm>
            <a:custGeom>
              <a:avLst/>
              <a:gdLst/>
              <a:ahLst/>
              <a:cxnLst/>
              <a:rect l="l" t="t" r="r" b="b"/>
              <a:pathLst>
                <a:path w="1469254" h="1634944">
                  <a:moveTo>
                    <a:pt x="70257" y="0"/>
                  </a:moveTo>
                  <a:lnTo>
                    <a:pt x="1398996" y="0"/>
                  </a:lnTo>
                  <a:cubicBezTo>
                    <a:pt x="1437798" y="0"/>
                    <a:pt x="1469254" y="31455"/>
                    <a:pt x="1469254" y="70257"/>
                  </a:cubicBezTo>
                  <a:lnTo>
                    <a:pt x="1469254" y="1564687"/>
                  </a:lnTo>
                  <a:cubicBezTo>
                    <a:pt x="1469254" y="1603489"/>
                    <a:pt x="1437798" y="1634944"/>
                    <a:pt x="1398996" y="1634944"/>
                  </a:cubicBezTo>
                  <a:lnTo>
                    <a:pt x="70257" y="1634944"/>
                  </a:lnTo>
                  <a:cubicBezTo>
                    <a:pt x="31455" y="1634944"/>
                    <a:pt x="0" y="1603489"/>
                    <a:pt x="0" y="1564687"/>
                  </a:cubicBezTo>
                  <a:lnTo>
                    <a:pt x="0" y="70257"/>
                  </a:lnTo>
                  <a:cubicBezTo>
                    <a:pt x="0" y="31455"/>
                    <a:pt x="31455" y="0"/>
                    <a:pt x="70257" y="0"/>
                  </a:cubicBezTo>
                  <a:close/>
                </a:path>
              </a:pathLst>
            </a:custGeom>
            <a:solidFill>
              <a:srgbClr val="2C324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2700000">
            <a:off x="16364965" y="-1232348"/>
            <a:ext cx="5092547" cy="5092547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FAD520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5" name="Group 15"/>
          <p:cNvGrpSpPr/>
          <p:nvPr/>
        </p:nvGrpSpPr>
        <p:grpSpPr>
          <a:xfrm rot="2700000">
            <a:off x="17320360" y="-1756041"/>
            <a:ext cx="5384745" cy="5852880"/>
            <a:chOff x="0" y="0"/>
            <a:chExt cx="176081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60810" cy="1913890"/>
            </a:xfrm>
            <a:custGeom>
              <a:avLst/>
              <a:gdLst/>
              <a:ahLst/>
              <a:cxnLst/>
              <a:rect l="l" t="t" r="r" b="b"/>
              <a:pathLst>
                <a:path w="1760810" h="1913890">
                  <a:moveTo>
                    <a:pt x="0" y="0"/>
                  </a:moveTo>
                  <a:lnTo>
                    <a:pt x="0" y="1913890"/>
                  </a:lnTo>
                  <a:lnTo>
                    <a:pt x="1760810" y="1913890"/>
                  </a:lnTo>
                  <a:lnTo>
                    <a:pt x="1760810" y="0"/>
                  </a:lnTo>
                  <a:lnTo>
                    <a:pt x="0" y="0"/>
                  </a:lnTo>
                  <a:moveTo>
                    <a:pt x="169985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699850" y="59690"/>
                  </a:lnTo>
                  <a:lnTo>
                    <a:pt x="1699850" y="185293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252385" y="2778767"/>
            <a:ext cx="928875" cy="928875"/>
          </a:xfrm>
          <a:custGeom>
            <a:avLst/>
            <a:gdLst/>
            <a:ahLst/>
            <a:cxnLst/>
            <a:rect l="l" t="t" r="r" b="b"/>
            <a:pathLst>
              <a:path w="928875" h="928875">
                <a:moveTo>
                  <a:pt x="0" y="0"/>
                </a:moveTo>
                <a:lnTo>
                  <a:pt x="928874" y="0"/>
                </a:lnTo>
                <a:lnTo>
                  <a:pt x="928874" y="928874"/>
                </a:lnTo>
                <a:lnTo>
                  <a:pt x="0" y="928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9296482" y="-3536174"/>
            <a:ext cx="1929295" cy="9416350"/>
            <a:chOff x="0" y="0"/>
            <a:chExt cx="2354580" cy="11492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057786" y="4757206"/>
            <a:ext cx="6083944" cy="339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6"/>
              </a:lnSpc>
            </a:pPr>
            <a:r>
              <a:rPr lang="en-US" sz="4000" spc="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Implementation of image projects in the community (cultural centers), or new infrastructure projects (educational hub), water supply, </a:t>
            </a:r>
            <a:r>
              <a:rPr lang="en-US" sz="4000" spc="9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etc</a:t>
            </a:r>
            <a:endParaRPr lang="en-US" sz="4000" spc="9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  <a:p>
            <a:pPr algn="ctr">
              <a:lnSpc>
                <a:spcPts val="3346"/>
              </a:lnSpc>
              <a:spcBef>
                <a:spcPct val="0"/>
              </a:spcBef>
            </a:pPr>
            <a:endParaRPr lang="en-US" sz="4000" spc="9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485224" y="4424904"/>
            <a:ext cx="4645620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4000" spc="10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 Bold Italics"/>
              </a:rPr>
              <a:t>Training of specialists (authorities) and residents on the use of advanced planning technologies, property management, etc.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4000" spc="10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 Bold Italic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832063" y="11884"/>
            <a:ext cx="1961877" cy="2562915"/>
          </a:xfrm>
          <a:custGeom>
            <a:avLst/>
            <a:gdLst/>
            <a:ahLst/>
            <a:cxnLst/>
            <a:rect l="l" t="t" r="r" b="b"/>
            <a:pathLst>
              <a:path w="1961877" h="2562915">
                <a:moveTo>
                  <a:pt x="0" y="0"/>
                </a:moveTo>
                <a:lnTo>
                  <a:pt x="1961877" y="0"/>
                </a:lnTo>
                <a:lnTo>
                  <a:pt x="1961877" y="2562915"/>
                </a:lnTo>
                <a:lnTo>
                  <a:pt x="0" y="2562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5693087" y="462246"/>
            <a:ext cx="8928666" cy="143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Our vision of cooperation with municipalities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lnTo>
                    <a:pt x="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" name="Group 4"/>
          <p:cNvGrpSpPr/>
          <p:nvPr/>
        </p:nvGrpSpPr>
        <p:grpSpPr>
          <a:xfrm rot="-2700000">
            <a:off x="15385959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lnTo>
                    <a:pt x="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5742560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841035" y="1397096"/>
            <a:ext cx="5485272" cy="7302922"/>
            <a:chOff x="0" y="0"/>
            <a:chExt cx="3663950" cy="487807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</a:extLst>
              </a:blip>
              <a:stretch>
                <a:fillRect l="-39147" r="-39147"/>
              </a:stretch>
            </a:blipFill>
          </p:spPr>
          <p:txBody>
            <a:bodyPr/>
            <a:lstStyle/>
            <a:p>
              <a:endParaRPr lang="uk-UA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568482" y="1960670"/>
            <a:ext cx="829509" cy="1966473"/>
            <a:chOff x="0" y="0"/>
            <a:chExt cx="2354580" cy="55818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4980926" y="-2587876"/>
            <a:ext cx="1629197" cy="7951652"/>
            <a:chOff x="0" y="0"/>
            <a:chExt cx="2354580" cy="114920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613946" y="4250479"/>
            <a:ext cx="829509" cy="1966473"/>
            <a:chOff x="0" y="0"/>
            <a:chExt cx="2354580" cy="55818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568482" y="6870991"/>
            <a:ext cx="829509" cy="1966473"/>
            <a:chOff x="0" y="0"/>
            <a:chExt cx="2354580" cy="558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90854" y="125771"/>
            <a:ext cx="1932363" cy="2524359"/>
          </a:xfrm>
          <a:custGeom>
            <a:avLst/>
            <a:gdLst/>
            <a:ahLst/>
            <a:cxnLst/>
            <a:rect l="l" t="t" r="r" b="b"/>
            <a:pathLst>
              <a:path w="1932363" h="2524359">
                <a:moveTo>
                  <a:pt x="0" y="0"/>
                </a:moveTo>
                <a:lnTo>
                  <a:pt x="1932364" y="0"/>
                </a:lnTo>
                <a:lnTo>
                  <a:pt x="1932364" y="2524359"/>
                </a:lnTo>
                <a:lnTo>
                  <a:pt x="0" y="2524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TextBox 24"/>
          <p:cNvSpPr txBox="1"/>
          <p:nvPr/>
        </p:nvSpPr>
        <p:spPr>
          <a:xfrm>
            <a:off x="2349164" y="2834014"/>
            <a:ext cx="8926205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It is located on the right bank of the Dnieper in the south of Ukraine in the Kherson region.</a:t>
            </a:r>
          </a:p>
          <a:p>
            <a:pPr>
              <a:lnSpc>
                <a:spcPts val="3750"/>
              </a:lnSpc>
            </a:pPr>
            <a:endParaRPr lang="en-US" sz="3600" spc="3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Itali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229079" y="5143499"/>
            <a:ext cx="892620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It is the administrative center of the </a:t>
            </a:r>
            <a:r>
              <a:rPr lang="en-US" sz="4400" spc="3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Beryslav</a:t>
            </a: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 Urban Territorial Community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44267" y="7332860"/>
            <a:ext cx="8926205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It has </a:t>
            </a:r>
            <a:r>
              <a:rPr lang="en-US" sz="4400" spc="3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2 400 </a:t>
            </a: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inhabitants now </a:t>
            </a:r>
            <a:r>
              <a:rPr lang="en-US" sz="4400" spc="3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(18 062- inhabitants </a:t>
            </a: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before the full-scale invasion of the </a:t>
            </a:r>
            <a:r>
              <a:rPr lang="en-US" sz="4400" spc="3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russian</a:t>
            </a: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2168" y="2648681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9492" y="4848275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2168" y="7559003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23217" y="895147"/>
            <a:ext cx="7739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r>
              <a:rPr lang="en-US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rief </a:t>
            </a: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description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lnTo>
                    <a:pt x="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" name="Group 4"/>
          <p:cNvGrpSpPr/>
          <p:nvPr/>
        </p:nvGrpSpPr>
        <p:grpSpPr>
          <a:xfrm rot="-2700000">
            <a:off x="15385959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lnTo>
                    <a:pt x="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5742560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568482" y="1960670"/>
            <a:ext cx="829509" cy="1966473"/>
            <a:chOff x="0" y="0"/>
            <a:chExt cx="2354580" cy="55818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4980926" y="-2587876"/>
            <a:ext cx="1629197" cy="7951652"/>
            <a:chOff x="0" y="0"/>
            <a:chExt cx="2354580" cy="114920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568482" y="3304528"/>
            <a:ext cx="829509" cy="1966473"/>
            <a:chOff x="0" y="0"/>
            <a:chExt cx="2354580" cy="55818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613946" y="5368363"/>
            <a:ext cx="829509" cy="1966473"/>
            <a:chOff x="0" y="0"/>
            <a:chExt cx="2354580" cy="55818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90854" y="125771"/>
            <a:ext cx="1932363" cy="2524359"/>
          </a:xfrm>
          <a:custGeom>
            <a:avLst/>
            <a:gdLst/>
            <a:ahLst/>
            <a:cxnLst/>
            <a:rect l="l" t="t" r="r" b="b"/>
            <a:pathLst>
              <a:path w="1932363" h="2524359">
                <a:moveTo>
                  <a:pt x="0" y="0"/>
                </a:moveTo>
                <a:lnTo>
                  <a:pt x="1932364" y="0"/>
                </a:lnTo>
                <a:lnTo>
                  <a:pt x="1932364" y="2524359"/>
                </a:lnTo>
                <a:lnTo>
                  <a:pt x="0" y="252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613946" y="7683580"/>
            <a:ext cx="829509" cy="1966473"/>
            <a:chOff x="0" y="0"/>
            <a:chExt cx="2354580" cy="55818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1728736" y="3144288"/>
            <a:ext cx="6319502" cy="4596001"/>
          </a:xfrm>
          <a:custGeom>
            <a:avLst/>
            <a:gdLst/>
            <a:ahLst/>
            <a:cxnLst/>
            <a:rect l="l" t="t" r="r" b="b"/>
            <a:pathLst>
              <a:path w="6319502" h="4596001">
                <a:moveTo>
                  <a:pt x="0" y="0"/>
                </a:moveTo>
                <a:lnTo>
                  <a:pt x="6319502" y="0"/>
                </a:lnTo>
                <a:lnTo>
                  <a:pt x="6319502" y="4596001"/>
                </a:lnTo>
                <a:lnTo>
                  <a:pt x="0" y="4596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TextBox 24"/>
          <p:cNvSpPr txBox="1"/>
          <p:nvPr/>
        </p:nvSpPr>
        <p:spPr>
          <a:xfrm>
            <a:off x="2440652" y="2924906"/>
            <a:ext cx="8926205" cy="496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The territory is </a:t>
            </a:r>
            <a:r>
              <a:rPr lang="en-US" sz="8000" b="1" spc="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9.93</a:t>
            </a:r>
            <a:r>
              <a:rPr lang="en-US" sz="4400" spc="3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 km²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52909" y="4089025"/>
            <a:ext cx="89262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Economics specialization: industry, agriculture.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52486" y="6032929"/>
            <a:ext cx="8926205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The distance to the city of Kherson is </a:t>
            </a:r>
            <a:r>
              <a:rPr lang="en-US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75</a:t>
            </a:r>
            <a:r>
              <a:rPr lang="en-US" sz="4400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 km by highway, to the city of Kyiv </a:t>
            </a:r>
            <a:r>
              <a:rPr lang="en-US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613</a:t>
            </a:r>
            <a:r>
              <a:rPr lang="en-US" sz="4400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 km by highway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2168" y="2648681"/>
            <a:ext cx="4870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6816" y="3992490"/>
            <a:ext cx="4870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6816" y="6032929"/>
            <a:ext cx="4870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6816" y="8404743"/>
            <a:ext cx="4870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252486" y="8551142"/>
            <a:ext cx="892620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en-US" sz="4400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Governing body: </a:t>
            </a:r>
            <a:r>
              <a:rPr lang="en-US" sz="4400" spc="3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Berislav</a:t>
            </a:r>
            <a:r>
              <a:rPr lang="en-US" sz="4400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Italics"/>
              </a:rPr>
              <a:t> city military administration.</a:t>
            </a:r>
          </a:p>
          <a:p>
            <a:pPr marL="571500" indent="-571500">
              <a:lnSpc>
                <a:spcPts val="3750"/>
              </a:lnSpc>
              <a:buFont typeface="Courier New" panose="02070309020205020404" pitchFamily="49" charset="0"/>
              <a:buChar char="o"/>
            </a:pPr>
            <a:endParaRPr lang="en-US" sz="4400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Itali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23217" y="895147"/>
            <a:ext cx="7739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r>
              <a:rPr lang="en-US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rief </a:t>
            </a: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description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07579" y="18064"/>
            <a:ext cx="0" cy="10162480"/>
          </a:xfrm>
          <a:prstGeom prst="line">
            <a:avLst/>
          </a:prstGeom>
          <a:ln w="114300" cap="flat">
            <a:solidFill>
              <a:srgbClr val="21232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3" name="Group 3"/>
          <p:cNvGrpSpPr/>
          <p:nvPr/>
        </p:nvGrpSpPr>
        <p:grpSpPr>
          <a:xfrm>
            <a:off x="7835849" y="1219527"/>
            <a:ext cx="543461" cy="467036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F9A72B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35849" y="4019895"/>
            <a:ext cx="543461" cy="467036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35849" y="7079677"/>
            <a:ext cx="543461" cy="447848"/>
            <a:chOff x="0" y="0"/>
            <a:chExt cx="812800" cy="6698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69801"/>
            </a:xfrm>
            <a:custGeom>
              <a:avLst/>
              <a:gdLst/>
              <a:ahLst/>
              <a:cxnLst/>
              <a:rect l="l" t="t" r="r" b="b"/>
              <a:pathLst>
                <a:path w="812800" h="669801">
                  <a:moveTo>
                    <a:pt x="812800" y="334901"/>
                  </a:moveTo>
                  <a:lnTo>
                    <a:pt x="609600" y="669801"/>
                  </a:lnTo>
                  <a:lnTo>
                    <a:pt x="203200" y="669801"/>
                  </a:lnTo>
                  <a:lnTo>
                    <a:pt x="0" y="334901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34901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14525" y="176184"/>
            <a:ext cx="9325599" cy="2377617"/>
            <a:chOff x="0" y="0"/>
            <a:chExt cx="4169985" cy="10631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69985" cy="1063163"/>
            </a:xfrm>
            <a:custGeom>
              <a:avLst/>
              <a:gdLst/>
              <a:ahLst/>
              <a:cxnLst/>
              <a:rect l="l" t="t" r="r" b="b"/>
              <a:pathLst>
                <a:path w="4169985" h="1063163">
                  <a:moveTo>
                    <a:pt x="4169985" y="531581"/>
                  </a:moveTo>
                  <a:lnTo>
                    <a:pt x="3966785" y="1063163"/>
                  </a:lnTo>
                  <a:lnTo>
                    <a:pt x="203200" y="1063163"/>
                  </a:lnTo>
                  <a:lnTo>
                    <a:pt x="0" y="531581"/>
                  </a:lnTo>
                  <a:lnTo>
                    <a:pt x="203200" y="0"/>
                  </a:lnTo>
                  <a:lnTo>
                    <a:pt x="3966785" y="0"/>
                  </a:lnTo>
                  <a:lnTo>
                    <a:pt x="4169985" y="531581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05630" y="741521"/>
            <a:ext cx="1202736" cy="1033601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AutoShape 36"/>
          <p:cNvSpPr/>
          <p:nvPr/>
        </p:nvSpPr>
        <p:spPr>
          <a:xfrm rot="-3598859">
            <a:off x="-501078" y="3680979"/>
            <a:ext cx="3317663" cy="0"/>
          </a:xfrm>
          <a:prstGeom prst="line">
            <a:avLst/>
          </a:prstGeom>
          <a:ln w="85725" cap="flat">
            <a:solidFill>
              <a:srgbClr val="ECF6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37" name="Group 37"/>
          <p:cNvGrpSpPr/>
          <p:nvPr/>
        </p:nvGrpSpPr>
        <p:grpSpPr>
          <a:xfrm>
            <a:off x="8714525" y="2748255"/>
            <a:ext cx="9325599" cy="2937808"/>
            <a:chOff x="0" y="0"/>
            <a:chExt cx="4169985" cy="131365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169985" cy="1313655"/>
            </a:xfrm>
            <a:custGeom>
              <a:avLst/>
              <a:gdLst/>
              <a:ahLst/>
              <a:cxnLst/>
              <a:rect l="l" t="t" r="r" b="b"/>
              <a:pathLst>
                <a:path w="4169985" h="1313655">
                  <a:moveTo>
                    <a:pt x="4169985" y="656827"/>
                  </a:moveTo>
                  <a:lnTo>
                    <a:pt x="3966785" y="1313655"/>
                  </a:lnTo>
                  <a:lnTo>
                    <a:pt x="203200" y="1313655"/>
                  </a:lnTo>
                  <a:lnTo>
                    <a:pt x="0" y="656827"/>
                  </a:lnTo>
                  <a:lnTo>
                    <a:pt x="203200" y="0"/>
                  </a:lnTo>
                  <a:lnTo>
                    <a:pt x="3966785" y="0"/>
                  </a:lnTo>
                  <a:lnTo>
                    <a:pt x="4169985" y="656827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8700011" y="3822016"/>
            <a:ext cx="9821352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Good logistics: </a:t>
            </a:r>
            <a:r>
              <a:rPr lang="en-US" sz="4000" spc="107" dirty="0" smtClean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highway </a:t>
            </a:r>
          </a:p>
          <a:p>
            <a:pPr algn="ctr">
              <a:lnSpc>
                <a:spcPts val="3779"/>
              </a:lnSpc>
            </a:pPr>
            <a:r>
              <a:rPr lang="en-US" sz="4000" spc="107" dirty="0" smtClean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T-0403 </a:t>
            </a: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(</a:t>
            </a:r>
            <a:r>
              <a:rPr lang="en-US" sz="4000" spc="107" dirty="0" err="1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Maryanske-Beryslav</a:t>
            </a: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), </a:t>
            </a:r>
            <a:endParaRPr lang="en-US" sz="4000" spc="107" dirty="0" smtClean="0">
              <a:solidFill>
                <a:srgbClr val="FAD5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  <a:p>
            <a:pPr algn="ctr">
              <a:lnSpc>
                <a:spcPts val="3779"/>
              </a:lnSpc>
            </a:pPr>
            <a:r>
              <a:rPr lang="en-US" sz="4000" spc="107" dirty="0" smtClean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river </a:t>
            </a: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port (pier), grain terminal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4000" spc="107" dirty="0">
              <a:solidFill>
                <a:srgbClr val="FAD5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9165447" y="3224707"/>
            <a:ext cx="1202736" cy="1033601"/>
            <a:chOff x="0" y="0"/>
            <a:chExt cx="812800" cy="6985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714525" y="5844291"/>
            <a:ext cx="9325599" cy="2937808"/>
            <a:chOff x="0" y="0"/>
            <a:chExt cx="4169985" cy="131365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169985" cy="1313655"/>
            </a:xfrm>
            <a:custGeom>
              <a:avLst/>
              <a:gdLst/>
              <a:ahLst/>
              <a:cxnLst/>
              <a:rect l="l" t="t" r="r" b="b"/>
              <a:pathLst>
                <a:path w="4169985" h="1313655">
                  <a:moveTo>
                    <a:pt x="4169985" y="656827"/>
                  </a:moveTo>
                  <a:lnTo>
                    <a:pt x="3966785" y="1313655"/>
                  </a:lnTo>
                  <a:lnTo>
                    <a:pt x="203200" y="1313655"/>
                  </a:lnTo>
                  <a:lnTo>
                    <a:pt x="0" y="656827"/>
                  </a:lnTo>
                  <a:lnTo>
                    <a:pt x="203200" y="0"/>
                  </a:lnTo>
                  <a:lnTo>
                    <a:pt x="3966785" y="0"/>
                  </a:lnTo>
                  <a:lnTo>
                    <a:pt x="4169985" y="656827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885417" y="6796394"/>
            <a:ext cx="1202736" cy="1033601"/>
            <a:chOff x="0" y="0"/>
            <a:chExt cx="812800" cy="6985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9109220" y="6971498"/>
            <a:ext cx="755131" cy="683393"/>
          </a:xfrm>
          <a:custGeom>
            <a:avLst/>
            <a:gdLst/>
            <a:ahLst/>
            <a:cxnLst/>
            <a:rect l="l" t="t" r="r" b="b"/>
            <a:pathLst>
              <a:path w="755131" h="683393">
                <a:moveTo>
                  <a:pt x="0" y="0"/>
                </a:moveTo>
                <a:lnTo>
                  <a:pt x="755131" y="0"/>
                </a:lnTo>
                <a:lnTo>
                  <a:pt x="755131" y="683394"/>
                </a:lnTo>
                <a:lnTo>
                  <a:pt x="0" y="683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6" name="Freeform 56"/>
          <p:cNvSpPr/>
          <p:nvPr/>
        </p:nvSpPr>
        <p:spPr>
          <a:xfrm>
            <a:off x="362055" y="1334823"/>
            <a:ext cx="5986499" cy="5202812"/>
          </a:xfrm>
          <a:custGeom>
            <a:avLst/>
            <a:gdLst/>
            <a:ahLst/>
            <a:cxnLst/>
            <a:rect l="l" t="t" r="r" b="b"/>
            <a:pathLst>
              <a:path w="5986499" h="5202812">
                <a:moveTo>
                  <a:pt x="0" y="0"/>
                </a:moveTo>
                <a:lnTo>
                  <a:pt x="5986499" y="0"/>
                </a:lnTo>
                <a:lnTo>
                  <a:pt x="5986499" y="5202812"/>
                </a:lnTo>
                <a:lnTo>
                  <a:pt x="0" y="520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7" name="Freeform 57"/>
          <p:cNvSpPr/>
          <p:nvPr/>
        </p:nvSpPr>
        <p:spPr>
          <a:xfrm>
            <a:off x="1391079" y="6075331"/>
            <a:ext cx="6139970" cy="4105213"/>
          </a:xfrm>
          <a:custGeom>
            <a:avLst/>
            <a:gdLst/>
            <a:ahLst/>
            <a:cxnLst/>
            <a:rect l="l" t="t" r="r" b="b"/>
            <a:pathLst>
              <a:path w="6139970" h="4105213">
                <a:moveTo>
                  <a:pt x="0" y="0"/>
                </a:moveTo>
                <a:lnTo>
                  <a:pt x="6139970" y="0"/>
                </a:lnTo>
                <a:lnTo>
                  <a:pt x="6139970" y="4105213"/>
                </a:lnTo>
                <a:lnTo>
                  <a:pt x="0" y="4105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8" name="Freeform 58"/>
          <p:cNvSpPr/>
          <p:nvPr/>
        </p:nvSpPr>
        <p:spPr>
          <a:xfrm>
            <a:off x="9261461" y="890688"/>
            <a:ext cx="640414" cy="640414"/>
          </a:xfrm>
          <a:custGeom>
            <a:avLst/>
            <a:gdLst/>
            <a:ahLst/>
            <a:cxnLst/>
            <a:rect l="l" t="t" r="r" b="b"/>
            <a:pathLst>
              <a:path w="640414" h="640414">
                <a:moveTo>
                  <a:pt x="0" y="0"/>
                </a:moveTo>
                <a:lnTo>
                  <a:pt x="640414" y="0"/>
                </a:lnTo>
                <a:lnTo>
                  <a:pt x="640414" y="640414"/>
                </a:lnTo>
                <a:lnTo>
                  <a:pt x="0" y="640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9" name="Freeform 59"/>
          <p:cNvSpPr/>
          <p:nvPr/>
        </p:nvSpPr>
        <p:spPr>
          <a:xfrm>
            <a:off x="9457381" y="3351495"/>
            <a:ext cx="628847" cy="806215"/>
          </a:xfrm>
          <a:custGeom>
            <a:avLst/>
            <a:gdLst/>
            <a:ahLst/>
            <a:cxnLst/>
            <a:rect l="l" t="t" r="r" b="b"/>
            <a:pathLst>
              <a:path w="628847" h="806215">
                <a:moveTo>
                  <a:pt x="0" y="0"/>
                </a:moveTo>
                <a:lnTo>
                  <a:pt x="628847" y="0"/>
                </a:lnTo>
                <a:lnTo>
                  <a:pt x="628847" y="806215"/>
                </a:lnTo>
                <a:lnTo>
                  <a:pt x="0" y="806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1" name="TextBox 61"/>
          <p:cNvSpPr txBox="1"/>
          <p:nvPr/>
        </p:nvSpPr>
        <p:spPr>
          <a:xfrm>
            <a:off x="9572207" y="925834"/>
            <a:ext cx="7989594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44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Beryslav is one of the oldest towns </a:t>
            </a:r>
          </a:p>
          <a:p>
            <a:pPr algn="ctr">
              <a:lnSpc>
                <a:spcPts val="3779"/>
              </a:lnSpc>
            </a:pPr>
            <a:r>
              <a:rPr lang="en-US" sz="44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in southern Ukraine (1784)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4400" spc="107" dirty="0">
              <a:solidFill>
                <a:srgbClr val="FAD5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9484367" y="6632745"/>
            <a:ext cx="8218765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2 health care facilities, a House of Culture, </a:t>
            </a:r>
          </a:p>
          <a:p>
            <a:pPr algn="ctr">
              <a:lnSpc>
                <a:spcPts val="3779"/>
              </a:lnSpc>
            </a:pP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a museum, a library with Internet access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4000" spc="107" dirty="0">
              <a:solidFill>
                <a:srgbClr val="FAD5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90903" y="124520"/>
            <a:ext cx="0" cy="10162480"/>
          </a:xfrm>
          <a:prstGeom prst="line">
            <a:avLst/>
          </a:prstGeom>
          <a:ln w="114300" cap="flat">
            <a:solidFill>
              <a:srgbClr val="21232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3" name="Group 3"/>
          <p:cNvGrpSpPr/>
          <p:nvPr/>
        </p:nvGrpSpPr>
        <p:grpSpPr>
          <a:xfrm>
            <a:off x="6919173" y="1560299"/>
            <a:ext cx="543461" cy="467036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F9A72B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19173" y="4410342"/>
            <a:ext cx="543461" cy="467036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19173" y="6564384"/>
            <a:ext cx="543461" cy="447848"/>
            <a:chOff x="0" y="0"/>
            <a:chExt cx="812800" cy="6698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69801"/>
            </a:xfrm>
            <a:custGeom>
              <a:avLst/>
              <a:gdLst/>
              <a:ahLst/>
              <a:cxnLst/>
              <a:rect l="l" t="t" r="r" b="b"/>
              <a:pathLst>
                <a:path w="812800" h="669801">
                  <a:moveTo>
                    <a:pt x="812800" y="334901"/>
                  </a:moveTo>
                  <a:lnTo>
                    <a:pt x="609600" y="669801"/>
                  </a:lnTo>
                  <a:lnTo>
                    <a:pt x="203200" y="669801"/>
                  </a:lnTo>
                  <a:lnTo>
                    <a:pt x="0" y="334901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34901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38859" y="231284"/>
            <a:ext cx="10243511" cy="3171379"/>
            <a:chOff x="0" y="0"/>
            <a:chExt cx="4580434" cy="14180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80434" cy="1418097"/>
            </a:xfrm>
            <a:custGeom>
              <a:avLst/>
              <a:gdLst/>
              <a:ahLst/>
              <a:cxnLst/>
              <a:rect l="l" t="t" r="r" b="b"/>
              <a:pathLst>
                <a:path w="4580434" h="1418097">
                  <a:moveTo>
                    <a:pt x="4580434" y="709048"/>
                  </a:moveTo>
                  <a:lnTo>
                    <a:pt x="4377234" y="1418097"/>
                  </a:lnTo>
                  <a:lnTo>
                    <a:pt x="203200" y="1418097"/>
                  </a:lnTo>
                  <a:lnTo>
                    <a:pt x="0" y="709048"/>
                  </a:lnTo>
                  <a:lnTo>
                    <a:pt x="203200" y="0"/>
                  </a:lnTo>
                  <a:lnTo>
                    <a:pt x="4377234" y="0"/>
                  </a:lnTo>
                  <a:lnTo>
                    <a:pt x="4580434" y="709048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94276" y="1257300"/>
            <a:ext cx="1052538" cy="9849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AutoShape 36"/>
          <p:cNvSpPr/>
          <p:nvPr/>
        </p:nvSpPr>
        <p:spPr>
          <a:xfrm rot="-3598859">
            <a:off x="-501078" y="3680979"/>
            <a:ext cx="3317663" cy="0"/>
          </a:xfrm>
          <a:prstGeom prst="line">
            <a:avLst/>
          </a:prstGeom>
          <a:ln w="85725" cap="flat">
            <a:solidFill>
              <a:srgbClr val="ECF6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grpSp>
        <p:nvGrpSpPr>
          <p:cNvPr id="37" name="Group 37"/>
          <p:cNvGrpSpPr/>
          <p:nvPr/>
        </p:nvGrpSpPr>
        <p:grpSpPr>
          <a:xfrm>
            <a:off x="7738859" y="3490271"/>
            <a:ext cx="10301265" cy="2257361"/>
            <a:chOff x="0" y="0"/>
            <a:chExt cx="4606259" cy="100938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606259" cy="1009389"/>
            </a:xfrm>
            <a:custGeom>
              <a:avLst/>
              <a:gdLst/>
              <a:ahLst/>
              <a:cxnLst/>
              <a:rect l="l" t="t" r="r" b="b"/>
              <a:pathLst>
                <a:path w="4606259" h="1009389">
                  <a:moveTo>
                    <a:pt x="4606259" y="504695"/>
                  </a:moveTo>
                  <a:lnTo>
                    <a:pt x="4403059" y="1009389"/>
                  </a:lnTo>
                  <a:lnTo>
                    <a:pt x="203200" y="1009389"/>
                  </a:lnTo>
                  <a:lnTo>
                    <a:pt x="0" y="504695"/>
                  </a:lnTo>
                  <a:lnTo>
                    <a:pt x="203200" y="0"/>
                  </a:lnTo>
                  <a:lnTo>
                    <a:pt x="4403059" y="0"/>
                  </a:lnTo>
                  <a:lnTo>
                    <a:pt x="4606259" y="504695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909999" y="3982786"/>
            <a:ext cx="1090287" cy="1090287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7622203" y="5856566"/>
            <a:ext cx="10390776" cy="1837760"/>
            <a:chOff x="0" y="0"/>
            <a:chExt cx="4646284" cy="82176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646284" cy="821763"/>
            </a:xfrm>
            <a:custGeom>
              <a:avLst/>
              <a:gdLst/>
              <a:ahLst/>
              <a:cxnLst/>
              <a:rect l="l" t="t" r="r" b="b"/>
              <a:pathLst>
                <a:path w="4646284" h="821763">
                  <a:moveTo>
                    <a:pt x="4646284" y="410881"/>
                  </a:moveTo>
                  <a:lnTo>
                    <a:pt x="4443084" y="821763"/>
                  </a:lnTo>
                  <a:lnTo>
                    <a:pt x="203200" y="821763"/>
                  </a:lnTo>
                  <a:lnTo>
                    <a:pt x="0" y="410881"/>
                  </a:lnTo>
                  <a:lnTo>
                    <a:pt x="203200" y="0"/>
                  </a:lnTo>
                  <a:lnTo>
                    <a:pt x="4443084" y="0"/>
                  </a:lnTo>
                  <a:lnTo>
                    <a:pt x="4646284" y="410881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7907487" y="6398576"/>
            <a:ext cx="1095311" cy="1095311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7870609" y="1310205"/>
            <a:ext cx="816171" cy="783524"/>
          </a:xfrm>
          <a:custGeom>
            <a:avLst/>
            <a:gdLst/>
            <a:ahLst/>
            <a:cxnLst/>
            <a:rect l="l" t="t" r="r" b="b"/>
            <a:pathLst>
              <a:path w="816171" h="783524">
                <a:moveTo>
                  <a:pt x="0" y="0"/>
                </a:moveTo>
                <a:lnTo>
                  <a:pt x="816170" y="0"/>
                </a:lnTo>
                <a:lnTo>
                  <a:pt x="816170" y="783524"/>
                </a:lnTo>
                <a:lnTo>
                  <a:pt x="0" y="783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4" name="Freeform 54"/>
          <p:cNvSpPr/>
          <p:nvPr/>
        </p:nvSpPr>
        <p:spPr>
          <a:xfrm>
            <a:off x="8140491" y="4117905"/>
            <a:ext cx="574034" cy="820048"/>
          </a:xfrm>
          <a:custGeom>
            <a:avLst/>
            <a:gdLst/>
            <a:ahLst/>
            <a:cxnLst/>
            <a:rect l="l" t="t" r="r" b="b"/>
            <a:pathLst>
              <a:path w="574034" h="820048">
                <a:moveTo>
                  <a:pt x="0" y="0"/>
                </a:moveTo>
                <a:lnTo>
                  <a:pt x="574034" y="0"/>
                </a:lnTo>
                <a:lnTo>
                  <a:pt x="574034" y="820048"/>
                </a:lnTo>
                <a:lnTo>
                  <a:pt x="0" y="820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5" name="Freeform 55"/>
          <p:cNvSpPr/>
          <p:nvPr/>
        </p:nvSpPr>
        <p:spPr>
          <a:xfrm>
            <a:off x="8043952" y="6542167"/>
            <a:ext cx="822381" cy="661664"/>
          </a:xfrm>
          <a:custGeom>
            <a:avLst/>
            <a:gdLst/>
            <a:ahLst/>
            <a:cxnLst/>
            <a:rect l="l" t="t" r="r" b="b"/>
            <a:pathLst>
              <a:path w="822381" h="661664">
                <a:moveTo>
                  <a:pt x="0" y="0"/>
                </a:moveTo>
                <a:lnTo>
                  <a:pt x="822381" y="0"/>
                </a:lnTo>
                <a:lnTo>
                  <a:pt x="822381" y="661664"/>
                </a:lnTo>
                <a:lnTo>
                  <a:pt x="0" y="661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6" name="TextBox 56"/>
          <p:cNvSpPr txBox="1"/>
          <p:nvPr/>
        </p:nvSpPr>
        <p:spPr>
          <a:xfrm>
            <a:off x="9195213" y="6457730"/>
            <a:ext cx="7903607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830 small business entities and 46 farms.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4000" spc="107" dirty="0">
              <a:solidFill>
                <a:srgbClr val="FAD5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grpSp>
        <p:nvGrpSpPr>
          <p:cNvPr id="57" name="Group 57"/>
          <p:cNvGrpSpPr/>
          <p:nvPr/>
        </p:nvGrpSpPr>
        <p:grpSpPr>
          <a:xfrm>
            <a:off x="7519784" y="7783387"/>
            <a:ext cx="10301265" cy="2372443"/>
            <a:chOff x="0" y="0"/>
            <a:chExt cx="4606259" cy="1060849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606259" cy="1060849"/>
            </a:xfrm>
            <a:custGeom>
              <a:avLst/>
              <a:gdLst/>
              <a:ahLst/>
              <a:cxnLst/>
              <a:rect l="l" t="t" r="r" b="b"/>
              <a:pathLst>
                <a:path w="4606259" h="1060849">
                  <a:moveTo>
                    <a:pt x="4606259" y="530425"/>
                  </a:moveTo>
                  <a:lnTo>
                    <a:pt x="4403059" y="1060849"/>
                  </a:lnTo>
                  <a:lnTo>
                    <a:pt x="203200" y="1060849"/>
                  </a:lnTo>
                  <a:lnTo>
                    <a:pt x="0" y="530425"/>
                  </a:lnTo>
                  <a:lnTo>
                    <a:pt x="203200" y="0"/>
                  </a:lnTo>
                  <a:lnTo>
                    <a:pt x="4403059" y="0"/>
                  </a:lnTo>
                  <a:lnTo>
                    <a:pt x="4606259" y="530425"/>
                  </a:lnTo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8043952" y="8223342"/>
            <a:ext cx="966587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4000" spc="107" dirty="0">
                <a:solidFill>
                  <a:srgbClr val="FAD520"/>
                </a:solidFill>
                <a:latin typeface="Montserrat Semi-Bold Italics"/>
              </a:rPr>
              <a:t>Communal transport, taxi service; </a:t>
            </a:r>
            <a:r>
              <a:rPr lang="en-US" sz="4000" spc="107" dirty="0" smtClean="0">
                <a:solidFill>
                  <a:srgbClr val="FAD520"/>
                </a:solidFill>
                <a:latin typeface="Montserrat Semi-Bold Italics"/>
              </a:rPr>
              <a:t>       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4000" spc="107" dirty="0">
                <a:solidFill>
                  <a:srgbClr val="FAD520"/>
                </a:solidFill>
                <a:latin typeface="Montserrat Semi-Bold Italics"/>
              </a:rPr>
              <a:t> </a:t>
            </a:r>
            <a:r>
              <a:rPr lang="en-US" sz="4000" spc="107" dirty="0" smtClean="0">
                <a:solidFill>
                  <a:srgbClr val="FAD520"/>
                </a:solidFill>
                <a:latin typeface="Montserrat Semi-Bold Italics"/>
              </a:rPr>
              <a:t>  centralized </a:t>
            </a:r>
            <a:r>
              <a:rPr lang="en-US" sz="4000" spc="107" dirty="0">
                <a:solidFill>
                  <a:srgbClr val="FAD520"/>
                </a:solidFill>
                <a:latin typeface="Montserrat Semi-Bold Italics"/>
              </a:rPr>
              <a:t>electricity, water, gas supply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7661368" y="8666427"/>
            <a:ext cx="1112449" cy="1112449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ECF62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6" name="Freeform 66"/>
          <p:cNvSpPr/>
          <p:nvPr/>
        </p:nvSpPr>
        <p:spPr>
          <a:xfrm>
            <a:off x="7876703" y="8969609"/>
            <a:ext cx="792682" cy="521729"/>
          </a:xfrm>
          <a:custGeom>
            <a:avLst/>
            <a:gdLst/>
            <a:ahLst/>
            <a:cxnLst/>
            <a:rect l="l" t="t" r="r" b="b"/>
            <a:pathLst>
              <a:path w="792682" h="521729">
                <a:moveTo>
                  <a:pt x="0" y="0"/>
                </a:moveTo>
                <a:lnTo>
                  <a:pt x="792682" y="0"/>
                </a:lnTo>
                <a:lnTo>
                  <a:pt x="792682" y="521728"/>
                </a:lnTo>
                <a:lnTo>
                  <a:pt x="0" y="521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7" name="Freeform 67"/>
          <p:cNvSpPr/>
          <p:nvPr/>
        </p:nvSpPr>
        <p:spPr>
          <a:xfrm>
            <a:off x="399708" y="1221345"/>
            <a:ext cx="6243240" cy="4682430"/>
          </a:xfrm>
          <a:custGeom>
            <a:avLst/>
            <a:gdLst/>
            <a:ahLst/>
            <a:cxnLst/>
            <a:rect l="l" t="t" r="r" b="b"/>
            <a:pathLst>
              <a:path w="6243240" h="4682430">
                <a:moveTo>
                  <a:pt x="0" y="0"/>
                </a:moveTo>
                <a:lnTo>
                  <a:pt x="6243240" y="0"/>
                </a:lnTo>
                <a:lnTo>
                  <a:pt x="6243240" y="4682431"/>
                </a:lnTo>
                <a:lnTo>
                  <a:pt x="0" y="46824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8" name="Freeform 68"/>
          <p:cNvSpPr/>
          <p:nvPr/>
        </p:nvSpPr>
        <p:spPr>
          <a:xfrm>
            <a:off x="399708" y="6094276"/>
            <a:ext cx="6267648" cy="4190579"/>
          </a:xfrm>
          <a:custGeom>
            <a:avLst/>
            <a:gdLst/>
            <a:ahLst/>
            <a:cxnLst/>
            <a:rect l="l" t="t" r="r" b="b"/>
            <a:pathLst>
              <a:path w="6267648" h="4190579">
                <a:moveTo>
                  <a:pt x="0" y="0"/>
                </a:moveTo>
                <a:lnTo>
                  <a:pt x="6267648" y="0"/>
                </a:lnTo>
                <a:lnTo>
                  <a:pt x="6267648" y="4190579"/>
                </a:lnTo>
                <a:lnTo>
                  <a:pt x="0" y="4190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9" name="TextBox 69"/>
          <p:cNvSpPr txBox="1"/>
          <p:nvPr/>
        </p:nvSpPr>
        <p:spPr>
          <a:xfrm>
            <a:off x="8479911" y="4078040"/>
            <a:ext cx="890867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3 hotels, 5 industrial enterprises;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powerful solar </a:t>
            </a:r>
            <a:r>
              <a:rPr lang="en-US" sz="4000" spc="107" dirty="0" smtClean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power plant</a:t>
            </a:r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.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938450" y="848393"/>
            <a:ext cx="1028966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4 institutions of school education, </a:t>
            </a:r>
          </a:p>
          <a:p>
            <a:pPr algn="ctr"/>
            <a:r>
              <a:rPr lang="en-US" sz="4000" spc="107" dirty="0">
                <a:solidFill>
                  <a:srgbClr val="FAD5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3 - preschool, 5 - after-school; medical and pedagogical colleges</a:t>
            </a:r>
          </a:p>
          <a:p>
            <a:pPr algn="ctr">
              <a:spcBef>
                <a:spcPct val="0"/>
              </a:spcBef>
            </a:pPr>
            <a:endParaRPr lang="en-US" sz="4000" spc="107" dirty="0">
              <a:solidFill>
                <a:srgbClr val="FAD5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grpSp>
        <p:nvGrpSpPr>
          <p:cNvPr id="73" name="Group 73"/>
          <p:cNvGrpSpPr/>
          <p:nvPr/>
        </p:nvGrpSpPr>
        <p:grpSpPr>
          <a:xfrm>
            <a:off x="6900123" y="8714803"/>
            <a:ext cx="543461" cy="467036"/>
            <a:chOff x="0" y="0"/>
            <a:chExt cx="812800" cy="6985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 rot="1844104">
            <a:off x="5779753" y="2945740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0"/>
                </a:lnTo>
                <a:lnTo>
                  <a:pt x="0" y="1426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23628" y="-34971"/>
            <a:ext cx="11064372" cy="6223710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4"/>
              <a:stretch>
                <a:fillRect t="-6101" b="-6101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8709" y="3325478"/>
            <a:ext cx="4927377" cy="6478934"/>
            <a:chOff x="0" y="0"/>
            <a:chExt cx="1913890" cy="25165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2516545"/>
            </a:xfrm>
            <a:custGeom>
              <a:avLst/>
              <a:gdLst/>
              <a:ahLst/>
              <a:cxnLst/>
              <a:rect l="l" t="t" r="r" b="b"/>
              <a:pathLst>
                <a:path w="1913890" h="2516545">
                  <a:moveTo>
                    <a:pt x="0" y="0"/>
                  </a:moveTo>
                  <a:lnTo>
                    <a:pt x="1913890" y="0"/>
                  </a:lnTo>
                  <a:lnTo>
                    <a:pt x="1913890" y="2516545"/>
                  </a:lnTo>
                  <a:lnTo>
                    <a:pt x="0" y="2516545"/>
                  </a:lnTo>
                  <a:lnTo>
                    <a:pt x="0" y="0"/>
                  </a:lnTo>
                </a:path>
              </a:pathLst>
            </a:custGeom>
            <a:solidFill>
              <a:srgbClr val="2B4A9D">
                <a:alpha val="91765"/>
              </a:srgbClr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74291" y="3412689"/>
            <a:ext cx="4927377" cy="6478934"/>
            <a:chOff x="0" y="0"/>
            <a:chExt cx="1913890" cy="25165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2516545"/>
            </a:xfrm>
            <a:custGeom>
              <a:avLst/>
              <a:gdLst/>
              <a:ahLst/>
              <a:cxnLst/>
              <a:rect l="l" t="t" r="r" b="b"/>
              <a:pathLst>
                <a:path w="1913890" h="2516545">
                  <a:moveTo>
                    <a:pt x="0" y="0"/>
                  </a:moveTo>
                  <a:lnTo>
                    <a:pt x="1913890" y="0"/>
                  </a:lnTo>
                  <a:lnTo>
                    <a:pt x="1913890" y="2516545"/>
                  </a:lnTo>
                  <a:lnTo>
                    <a:pt x="0" y="2516545"/>
                  </a:lnTo>
                  <a:lnTo>
                    <a:pt x="0" y="0"/>
                  </a:lnTo>
                </a:path>
              </a:pathLst>
            </a:custGeom>
            <a:solidFill>
              <a:srgbClr val="2B4A9D">
                <a:alpha val="91765"/>
              </a:srgbClr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03808" y="3412689"/>
            <a:ext cx="4927377" cy="6478934"/>
            <a:chOff x="0" y="0"/>
            <a:chExt cx="1913890" cy="25165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2516545"/>
            </a:xfrm>
            <a:custGeom>
              <a:avLst/>
              <a:gdLst/>
              <a:ahLst/>
              <a:cxnLst/>
              <a:rect l="l" t="t" r="r" b="b"/>
              <a:pathLst>
                <a:path w="1913890" h="2516545">
                  <a:moveTo>
                    <a:pt x="0" y="0"/>
                  </a:moveTo>
                  <a:lnTo>
                    <a:pt x="1913890" y="0"/>
                  </a:lnTo>
                  <a:lnTo>
                    <a:pt x="1913890" y="2516545"/>
                  </a:lnTo>
                  <a:lnTo>
                    <a:pt x="0" y="2516545"/>
                  </a:lnTo>
                  <a:lnTo>
                    <a:pt x="0" y="0"/>
                  </a:lnTo>
                </a:path>
              </a:pathLst>
            </a:custGeom>
            <a:solidFill>
              <a:srgbClr val="2B4A9D">
                <a:alpha val="91765"/>
              </a:srgbClr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7519" y="3757240"/>
            <a:ext cx="4340923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1"/>
              </a:lnSpc>
              <a:spcBef>
                <a:spcPct val="0"/>
              </a:spcBef>
            </a:pPr>
            <a:endParaRPr lang="en-US" sz="3776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7054" y="4352095"/>
            <a:ext cx="4269759" cy="442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4800" spc="12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During the 8.5 months of occupation, the population decreased by 73%.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62341" y="3725750"/>
            <a:ext cx="4340923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1"/>
              </a:lnSpc>
              <a:spcBef>
                <a:spcPct val="0"/>
              </a:spcBef>
            </a:pPr>
            <a:endParaRPr lang="en-US" sz="3776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13145" y="4727407"/>
            <a:ext cx="4269759" cy="387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4800" spc="123" dirty="0">
                <a:solidFill>
                  <a:srgbClr val="FFFFFF"/>
                </a:solidFill>
                <a:latin typeface="Montserrat Semi-Bold Italics"/>
              </a:rPr>
              <a:t>Industrial enterprises and farmers stopped their activities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4800" spc="123" dirty="0">
              <a:solidFill>
                <a:srgbClr val="FFFFFF"/>
              </a:solidFill>
              <a:latin typeface="Montserrat Semi-Bold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397035" y="3725750"/>
            <a:ext cx="4340923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1"/>
              </a:lnSpc>
              <a:spcBef>
                <a:spcPct val="0"/>
              </a:spcBef>
            </a:pPr>
            <a:endParaRPr lang="en-US" sz="3776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468200" y="4514318"/>
            <a:ext cx="4269759" cy="496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4800" spc="12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Bridges, roads were damaged, electricity and gas networks were destroyed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4800" spc="12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4052630" y="-2969460"/>
            <a:ext cx="1929295" cy="9416350"/>
            <a:chOff x="0" y="0"/>
            <a:chExt cx="2354580" cy="114920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2812" y="206173"/>
            <a:ext cx="9660593" cy="240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184"/>
              </a:lnSpc>
              <a:spcBef>
                <a:spcPct val="0"/>
              </a:spcBef>
            </a:pPr>
            <a:r>
              <a:rPr lang="en-US" sz="19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199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</a:t>
            </a:r>
            <a:r>
              <a:rPr lang="en-US" sz="6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onsequences</a:t>
            </a:r>
            <a:r>
              <a:rPr lang="en-US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 </a:t>
            </a:r>
            <a:r>
              <a:rPr lang="en-US" sz="6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russian</a:t>
            </a:r>
            <a:r>
              <a:rPr lang="en-US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6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aggression</a:t>
            </a:r>
            <a:endParaRPr lang="en-US" sz="16600" spc="156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844104">
            <a:off x="5779753" y="2945740"/>
            <a:ext cx="13471756" cy="1426670"/>
          </a:xfrm>
          <a:custGeom>
            <a:avLst/>
            <a:gdLst/>
            <a:ahLst/>
            <a:cxnLst/>
            <a:rect l="l" t="t" r="r" b="b"/>
            <a:pathLst>
              <a:path w="13471756" h="1426670">
                <a:moveTo>
                  <a:pt x="0" y="0"/>
                </a:moveTo>
                <a:lnTo>
                  <a:pt x="13471756" y="0"/>
                </a:lnTo>
                <a:lnTo>
                  <a:pt x="13471756" y="1426670"/>
                </a:lnTo>
                <a:lnTo>
                  <a:pt x="0" y="1426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23628" y="-34971"/>
            <a:ext cx="11064372" cy="6223710"/>
            <a:chOff x="0" y="0"/>
            <a:chExt cx="6089457" cy="3425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3"/>
              <a:stretch>
                <a:fillRect t="-6101" b="-6101"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41193" y="3412689"/>
            <a:ext cx="4927377" cy="6455211"/>
            <a:chOff x="0" y="0"/>
            <a:chExt cx="1913890" cy="25165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2516545"/>
            </a:xfrm>
            <a:custGeom>
              <a:avLst/>
              <a:gdLst/>
              <a:ahLst/>
              <a:cxnLst/>
              <a:rect l="l" t="t" r="r" b="b"/>
              <a:pathLst>
                <a:path w="1913890" h="2516545">
                  <a:moveTo>
                    <a:pt x="0" y="0"/>
                  </a:moveTo>
                  <a:lnTo>
                    <a:pt x="1913890" y="0"/>
                  </a:lnTo>
                  <a:lnTo>
                    <a:pt x="1913890" y="2516545"/>
                  </a:lnTo>
                  <a:lnTo>
                    <a:pt x="0" y="2516545"/>
                  </a:lnTo>
                  <a:lnTo>
                    <a:pt x="0" y="0"/>
                  </a:lnTo>
                </a:path>
              </a:pathLst>
            </a:custGeom>
            <a:solidFill>
              <a:srgbClr val="2B4A9D">
                <a:alpha val="91765"/>
              </a:srgbClr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87220" y="3430212"/>
            <a:ext cx="4927377" cy="3095833"/>
            <a:chOff x="0" y="0"/>
            <a:chExt cx="1913890" cy="25165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2516545"/>
            </a:xfrm>
            <a:custGeom>
              <a:avLst/>
              <a:gdLst/>
              <a:ahLst/>
              <a:cxnLst/>
              <a:rect l="l" t="t" r="r" b="b"/>
              <a:pathLst>
                <a:path w="1913890" h="2516545">
                  <a:moveTo>
                    <a:pt x="0" y="0"/>
                  </a:moveTo>
                  <a:lnTo>
                    <a:pt x="1913890" y="0"/>
                  </a:lnTo>
                  <a:lnTo>
                    <a:pt x="1913890" y="2516545"/>
                  </a:lnTo>
                  <a:lnTo>
                    <a:pt x="0" y="2516545"/>
                  </a:lnTo>
                  <a:lnTo>
                    <a:pt x="0" y="0"/>
                  </a:lnTo>
                </a:path>
              </a:pathLst>
            </a:custGeom>
            <a:solidFill>
              <a:srgbClr val="2B4A9D">
                <a:alpha val="91765"/>
              </a:srgbClr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03808" y="3412689"/>
            <a:ext cx="4927377" cy="3113356"/>
            <a:chOff x="0" y="0"/>
            <a:chExt cx="1913890" cy="25165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2516545"/>
            </a:xfrm>
            <a:custGeom>
              <a:avLst/>
              <a:gdLst/>
              <a:ahLst/>
              <a:cxnLst/>
              <a:rect l="l" t="t" r="r" b="b"/>
              <a:pathLst>
                <a:path w="1913890" h="2516545">
                  <a:moveTo>
                    <a:pt x="0" y="0"/>
                  </a:moveTo>
                  <a:lnTo>
                    <a:pt x="1913890" y="0"/>
                  </a:lnTo>
                  <a:lnTo>
                    <a:pt x="1913890" y="2516545"/>
                  </a:lnTo>
                  <a:lnTo>
                    <a:pt x="0" y="2516545"/>
                  </a:lnTo>
                  <a:lnTo>
                    <a:pt x="0" y="0"/>
                  </a:lnTo>
                </a:path>
              </a:pathLst>
            </a:custGeom>
            <a:solidFill>
              <a:srgbClr val="2B4A9D">
                <a:alpha val="91765"/>
              </a:srgbClr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47519" y="3757240"/>
            <a:ext cx="4340923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1"/>
              </a:lnSpc>
              <a:spcBef>
                <a:spcPct val="0"/>
              </a:spcBef>
            </a:pPr>
            <a:endParaRPr lang="en-US" sz="3776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6097" y="4830264"/>
            <a:ext cx="4672825" cy="387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4800" spc="123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Аlmost</a:t>
            </a:r>
            <a:r>
              <a:rPr lang="en-US" sz="4800" spc="12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 40% of residential premises were damaged/destroyed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4800" spc="12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103100" y="4192475"/>
            <a:ext cx="4340923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1"/>
              </a:lnSpc>
              <a:spcBef>
                <a:spcPct val="0"/>
              </a:spcBef>
            </a:pPr>
            <a:endParaRPr lang="en-US" sz="3776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857903" y="4320313"/>
            <a:ext cx="4611497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4800" spc="12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4 educational institutions (100%)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4800" spc="12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468200" y="4192475"/>
            <a:ext cx="4340923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01"/>
              </a:lnSpc>
              <a:spcBef>
                <a:spcPct val="0"/>
              </a:spcBef>
            </a:pPr>
            <a:endParaRPr lang="en-US" sz="3776" dirty="0">
              <a:solidFill>
                <a:srgbClr val="FFFFFF"/>
              </a:solidFill>
              <a:latin typeface="Archivo Black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515919" y="4404143"/>
            <a:ext cx="4269759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4400" spc="12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-Bold Italics"/>
              </a:rPr>
              <a:t>2 healthcare facilities (100%)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4400" spc="123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Semi-Bold Italics"/>
            </a:endParaRPr>
          </a:p>
        </p:txBody>
      </p:sp>
      <p:grpSp>
        <p:nvGrpSpPr>
          <p:cNvPr id="22" name="Group 22"/>
          <p:cNvGrpSpPr/>
          <p:nvPr/>
        </p:nvGrpSpPr>
        <p:grpSpPr>
          <a:xfrm rot="-5400000">
            <a:off x="4052630" y="-2969460"/>
            <a:ext cx="1929295" cy="9416350"/>
            <a:chOff x="0" y="0"/>
            <a:chExt cx="2354580" cy="114920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6"/>
                    <a:pt x="331470" y="11265986"/>
                    <a:pt x="784860" y="11424736"/>
                  </a:cubicBez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86981" y="933450"/>
            <a:ext cx="9660593" cy="1522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184"/>
              </a:lnSpc>
              <a:spcBef>
                <a:spcPct val="0"/>
              </a:spcBef>
            </a:pPr>
            <a:r>
              <a:rPr lang="uk-UA" sz="4481" spc="156" dirty="0">
                <a:solidFill>
                  <a:srgbClr val="010101"/>
                </a:solidFill>
                <a:latin typeface="Arimo Bold"/>
              </a:rPr>
              <a:t>С</a:t>
            </a:r>
            <a:r>
              <a:rPr lang="en-US" sz="4481" spc="156" dirty="0" err="1">
                <a:solidFill>
                  <a:srgbClr val="010101"/>
                </a:solidFill>
                <a:latin typeface="Arimo Bold"/>
              </a:rPr>
              <a:t>onsequences</a:t>
            </a:r>
            <a:r>
              <a:rPr lang="en-US" sz="4481" spc="156" dirty="0">
                <a:solidFill>
                  <a:srgbClr val="010101"/>
                </a:solidFill>
                <a:latin typeface="Arimo Bold"/>
              </a:rPr>
              <a:t> of </a:t>
            </a:r>
            <a:r>
              <a:rPr lang="en-US" sz="4481" spc="156" dirty="0" err="1" smtClean="0">
                <a:solidFill>
                  <a:srgbClr val="010101"/>
                </a:solidFill>
                <a:latin typeface="Arimo Bold"/>
              </a:rPr>
              <a:t>russian</a:t>
            </a:r>
            <a:r>
              <a:rPr lang="en-US" sz="4481" spc="156" dirty="0" smtClean="0">
                <a:solidFill>
                  <a:srgbClr val="010101"/>
                </a:solidFill>
                <a:latin typeface="Arimo Bold"/>
              </a:rPr>
              <a:t> </a:t>
            </a:r>
            <a:r>
              <a:rPr lang="en-US" sz="4481" spc="156" dirty="0">
                <a:solidFill>
                  <a:srgbClr val="010101"/>
                </a:solidFill>
                <a:latin typeface="Arimo Bold"/>
              </a:rPr>
              <a:t>aggression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12331"/>
          <a:stretch/>
        </p:blipFill>
        <p:spPr>
          <a:xfrm>
            <a:off x="11049000" y="6682976"/>
            <a:ext cx="5048760" cy="332404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4100" name="Picture 4" descr="Нет описания фото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87" r="44401" b="31580"/>
          <a:stretch/>
        </p:blipFill>
        <p:spPr bwMode="auto">
          <a:xfrm>
            <a:off x="5562600" y="6682976"/>
            <a:ext cx="5192283" cy="3275110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3" name="Freeform 1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6" name="Freeform 2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2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9" name="Freeform 3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3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21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12" name="Freeform 22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27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15" name="Freeform 2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6" name="TextBox 2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3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18" name="Freeform 3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9" name="TextBox 3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04850"/>
            <a:ext cx="10058400" cy="56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74" y="4506989"/>
            <a:ext cx="9405471" cy="4560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952" y="600108"/>
            <a:ext cx="5783036" cy="3238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Обстріли Херсонщини – росіяни 60 разів атакувала Херсон та область » Слово  і Діло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415"/>
          <a:stretch/>
        </p:blipFill>
        <p:spPr bwMode="auto">
          <a:xfrm>
            <a:off x="1240588" y="6667500"/>
            <a:ext cx="6038455" cy="3423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3" name="Freeform 1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6" name="Freeform 2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CD24F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2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9" name="Freeform 3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3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21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12" name="Freeform 22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27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15" name="Freeform 2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1D406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6" name="TextBox 2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33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18" name="Freeform 3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</a:path>
              </a:pathLst>
            </a:custGeom>
            <a:solidFill>
              <a:srgbClr val="2B4A9D"/>
            </a:solidFill>
          </p:spPr>
          <p:txBody>
            <a:bodyPr/>
            <a:lstStyle/>
            <a:p>
              <a:endParaRPr lang="uk-UA"/>
            </a:p>
          </p:txBody>
        </p:sp>
        <p:sp>
          <p:nvSpPr>
            <p:cNvPr id="19" name="TextBox 3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146" name="Picture 2" descr="Окупанти обстріляли Берислав на Херсонщині, двоє загиблих - портал новин  LB.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4" b="28000"/>
          <a:stretch/>
        </p:blipFill>
        <p:spPr bwMode="auto">
          <a:xfrm>
            <a:off x="1335311" y="978937"/>
            <a:ext cx="5997102" cy="3371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наслідок чергового Херсонщини загинула родина з Берислава — Суспільн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108" y="5893591"/>
            <a:ext cx="6231467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Рашисти обстріляли Берислав, пожежа на підприємстві. Наслідки авіаудару -  Н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82" y="5067300"/>
            <a:ext cx="8771522" cy="4942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Росіяни вчергове обстріляли Херсонщину: щонайменше один загиблий, ще  четверо поранені - Новинарн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18" y="342900"/>
            <a:ext cx="9751596" cy="5078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541</Words>
  <Application>Microsoft Office PowerPoint</Application>
  <PresentationFormat>Довільний</PresentationFormat>
  <Paragraphs>89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9" baseType="lpstr">
      <vt:lpstr>Arimo Bold Italics</vt:lpstr>
      <vt:lpstr>Arial</vt:lpstr>
      <vt:lpstr>Lato Italics</vt:lpstr>
      <vt:lpstr>Calibri</vt:lpstr>
      <vt:lpstr>Codec Pro ExtraBold</vt:lpstr>
      <vt:lpstr>Montserrat Semi-Bold Italics</vt:lpstr>
      <vt:lpstr>Arial Black</vt:lpstr>
      <vt:lpstr>Courier New</vt:lpstr>
      <vt:lpstr>Archivo Black</vt:lpstr>
      <vt:lpstr>Lato Bold</vt:lpstr>
      <vt:lpstr>Poppins Heavy</vt:lpstr>
      <vt:lpstr>Arimo Bold</vt:lpstr>
      <vt:lpstr>PMingLiU-ExtB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</dc:title>
  <dc:creator>Тетяна Борисенко</dc:creator>
  <cp:lastModifiedBy>Тетяна Борисенко</cp:lastModifiedBy>
  <cp:revision>21</cp:revision>
  <dcterms:created xsi:type="dcterms:W3CDTF">2006-08-16T00:00:00Z</dcterms:created>
  <dcterms:modified xsi:type="dcterms:W3CDTF">2024-04-15T08:57:25Z</dcterms:modified>
  <dc:identifier>DAFsufDP0Fc</dc:identifier>
</cp:coreProperties>
</file>